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47" name="PlaceHolder 2"/>
          <p:cNvSpPr>
            <a:spLocks noGrp="1"/>
          </p:cNvSpPr>
          <p:nvPr>
            <p:ph type="body"/>
          </p:nvPr>
        </p:nvSpPr>
        <p:spPr>
          <a:xfrm>
            <a:off x="677160" y="2160720"/>
            <a:ext cx="859644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48" name="PlaceHolder 3"/>
          <p:cNvSpPr>
            <a:spLocks noGrp="1"/>
          </p:cNvSpPr>
          <p:nvPr>
            <p:ph type="body"/>
          </p:nvPr>
        </p:nvSpPr>
        <p:spPr>
          <a:xfrm>
            <a:off x="677160" y="4187520"/>
            <a:ext cx="859644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50" name="PlaceHolder 2"/>
          <p:cNvSpPr>
            <a:spLocks noGrp="1"/>
          </p:cNvSpPr>
          <p:nvPr>
            <p:ph type="body"/>
          </p:nvPr>
        </p:nvSpPr>
        <p:spPr>
          <a:xfrm>
            <a:off x="67716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1" name="PlaceHolder 3"/>
          <p:cNvSpPr>
            <a:spLocks noGrp="1"/>
          </p:cNvSpPr>
          <p:nvPr>
            <p:ph type="body"/>
          </p:nvPr>
        </p:nvSpPr>
        <p:spPr>
          <a:xfrm>
            <a:off x="508212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2" name="PlaceHolder 4"/>
          <p:cNvSpPr>
            <a:spLocks noGrp="1"/>
          </p:cNvSpPr>
          <p:nvPr>
            <p:ph type="body"/>
          </p:nvPr>
        </p:nvSpPr>
        <p:spPr>
          <a:xfrm>
            <a:off x="508212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3" name="PlaceHolder 5"/>
          <p:cNvSpPr>
            <a:spLocks noGrp="1"/>
          </p:cNvSpPr>
          <p:nvPr>
            <p:ph type="body"/>
          </p:nvPr>
        </p:nvSpPr>
        <p:spPr>
          <a:xfrm>
            <a:off x="67716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55" name="PlaceHolder 2"/>
          <p:cNvSpPr>
            <a:spLocks noGrp="1"/>
          </p:cNvSpPr>
          <p:nvPr>
            <p:ph type="body"/>
          </p:nvPr>
        </p:nvSpPr>
        <p:spPr>
          <a:xfrm>
            <a:off x="677160" y="21607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6" name="PlaceHolder 3"/>
          <p:cNvSpPr>
            <a:spLocks noGrp="1"/>
          </p:cNvSpPr>
          <p:nvPr>
            <p:ph type="body"/>
          </p:nvPr>
        </p:nvSpPr>
        <p:spPr>
          <a:xfrm>
            <a:off x="3583440" y="21607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7" name="PlaceHolder 4"/>
          <p:cNvSpPr>
            <a:spLocks noGrp="1"/>
          </p:cNvSpPr>
          <p:nvPr>
            <p:ph type="body"/>
          </p:nvPr>
        </p:nvSpPr>
        <p:spPr>
          <a:xfrm>
            <a:off x="6490080" y="21607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8" name="PlaceHolder 5"/>
          <p:cNvSpPr>
            <a:spLocks noGrp="1"/>
          </p:cNvSpPr>
          <p:nvPr>
            <p:ph type="body"/>
          </p:nvPr>
        </p:nvSpPr>
        <p:spPr>
          <a:xfrm>
            <a:off x="6490080" y="41875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59" name="PlaceHolder 6"/>
          <p:cNvSpPr>
            <a:spLocks noGrp="1"/>
          </p:cNvSpPr>
          <p:nvPr>
            <p:ph type="body"/>
          </p:nvPr>
        </p:nvSpPr>
        <p:spPr>
          <a:xfrm>
            <a:off x="3583440" y="41875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60" name="PlaceHolder 7"/>
          <p:cNvSpPr>
            <a:spLocks noGrp="1"/>
          </p:cNvSpPr>
          <p:nvPr>
            <p:ph type="body"/>
          </p:nvPr>
        </p:nvSpPr>
        <p:spPr>
          <a:xfrm>
            <a:off x="677160" y="41875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77" name="PlaceHolder 2"/>
          <p:cNvSpPr>
            <a:spLocks noGrp="1"/>
          </p:cNvSpPr>
          <p:nvPr>
            <p:ph type="subTitle"/>
          </p:nvPr>
        </p:nvSpPr>
        <p:spPr>
          <a:xfrm>
            <a:off x="677160" y="2160720"/>
            <a:ext cx="8596440" cy="38804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79" name="PlaceHolder 2"/>
          <p:cNvSpPr>
            <a:spLocks noGrp="1"/>
          </p:cNvSpPr>
          <p:nvPr>
            <p:ph type="body"/>
          </p:nvPr>
        </p:nvSpPr>
        <p:spPr>
          <a:xfrm>
            <a:off x="677160" y="2160720"/>
            <a:ext cx="8596440" cy="388044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81" name="PlaceHolder 2"/>
          <p:cNvSpPr>
            <a:spLocks noGrp="1"/>
          </p:cNvSpPr>
          <p:nvPr>
            <p:ph type="body"/>
          </p:nvPr>
        </p:nvSpPr>
        <p:spPr>
          <a:xfrm>
            <a:off x="67716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82" name="PlaceHolder 3"/>
          <p:cNvSpPr>
            <a:spLocks noGrp="1"/>
          </p:cNvSpPr>
          <p:nvPr>
            <p:ph type="body"/>
          </p:nvPr>
        </p:nvSpPr>
        <p:spPr>
          <a:xfrm>
            <a:off x="508212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677160" y="609480"/>
            <a:ext cx="8596440" cy="612216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86" name="PlaceHolder 2"/>
          <p:cNvSpPr>
            <a:spLocks noGrp="1"/>
          </p:cNvSpPr>
          <p:nvPr>
            <p:ph type="body"/>
          </p:nvPr>
        </p:nvSpPr>
        <p:spPr>
          <a:xfrm>
            <a:off x="67716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87" name="PlaceHolder 3"/>
          <p:cNvSpPr>
            <a:spLocks noGrp="1"/>
          </p:cNvSpPr>
          <p:nvPr>
            <p:ph type="body"/>
          </p:nvPr>
        </p:nvSpPr>
        <p:spPr>
          <a:xfrm>
            <a:off x="67716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88" name="PlaceHolder 4"/>
          <p:cNvSpPr>
            <a:spLocks noGrp="1"/>
          </p:cNvSpPr>
          <p:nvPr>
            <p:ph type="body"/>
          </p:nvPr>
        </p:nvSpPr>
        <p:spPr>
          <a:xfrm>
            <a:off x="508212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5"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26" name="PlaceHolder 2"/>
          <p:cNvSpPr>
            <a:spLocks noGrp="1"/>
          </p:cNvSpPr>
          <p:nvPr>
            <p:ph type="subTitle"/>
          </p:nvPr>
        </p:nvSpPr>
        <p:spPr>
          <a:xfrm>
            <a:off x="677160" y="2160720"/>
            <a:ext cx="8596440" cy="38804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90" name="PlaceHolder 2"/>
          <p:cNvSpPr>
            <a:spLocks noGrp="1"/>
          </p:cNvSpPr>
          <p:nvPr>
            <p:ph type="body"/>
          </p:nvPr>
        </p:nvSpPr>
        <p:spPr>
          <a:xfrm>
            <a:off x="67716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91" name="PlaceHolder 3"/>
          <p:cNvSpPr>
            <a:spLocks noGrp="1"/>
          </p:cNvSpPr>
          <p:nvPr>
            <p:ph type="body"/>
          </p:nvPr>
        </p:nvSpPr>
        <p:spPr>
          <a:xfrm>
            <a:off x="508212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92" name="PlaceHolder 4"/>
          <p:cNvSpPr>
            <a:spLocks noGrp="1"/>
          </p:cNvSpPr>
          <p:nvPr>
            <p:ph type="body"/>
          </p:nvPr>
        </p:nvSpPr>
        <p:spPr>
          <a:xfrm>
            <a:off x="508212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94" name="PlaceHolder 2"/>
          <p:cNvSpPr>
            <a:spLocks noGrp="1"/>
          </p:cNvSpPr>
          <p:nvPr>
            <p:ph type="body"/>
          </p:nvPr>
        </p:nvSpPr>
        <p:spPr>
          <a:xfrm>
            <a:off x="67716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95" name="PlaceHolder 3"/>
          <p:cNvSpPr>
            <a:spLocks noGrp="1"/>
          </p:cNvSpPr>
          <p:nvPr>
            <p:ph type="body"/>
          </p:nvPr>
        </p:nvSpPr>
        <p:spPr>
          <a:xfrm>
            <a:off x="508212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96" name="PlaceHolder 4"/>
          <p:cNvSpPr>
            <a:spLocks noGrp="1"/>
          </p:cNvSpPr>
          <p:nvPr>
            <p:ph type="body"/>
          </p:nvPr>
        </p:nvSpPr>
        <p:spPr>
          <a:xfrm>
            <a:off x="677160" y="4187520"/>
            <a:ext cx="859644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98" name="PlaceHolder 2"/>
          <p:cNvSpPr>
            <a:spLocks noGrp="1"/>
          </p:cNvSpPr>
          <p:nvPr>
            <p:ph type="body"/>
          </p:nvPr>
        </p:nvSpPr>
        <p:spPr>
          <a:xfrm>
            <a:off x="677160" y="2160720"/>
            <a:ext cx="859644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99" name="PlaceHolder 3"/>
          <p:cNvSpPr>
            <a:spLocks noGrp="1"/>
          </p:cNvSpPr>
          <p:nvPr>
            <p:ph type="body"/>
          </p:nvPr>
        </p:nvSpPr>
        <p:spPr>
          <a:xfrm>
            <a:off x="677160" y="4187520"/>
            <a:ext cx="859644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101" name="PlaceHolder 2"/>
          <p:cNvSpPr>
            <a:spLocks noGrp="1"/>
          </p:cNvSpPr>
          <p:nvPr>
            <p:ph type="body"/>
          </p:nvPr>
        </p:nvSpPr>
        <p:spPr>
          <a:xfrm>
            <a:off x="67716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02" name="PlaceHolder 3"/>
          <p:cNvSpPr>
            <a:spLocks noGrp="1"/>
          </p:cNvSpPr>
          <p:nvPr>
            <p:ph type="body"/>
          </p:nvPr>
        </p:nvSpPr>
        <p:spPr>
          <a:xfrm>
            <a:off x="508212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03" name="PlaceHolder 4"/>
          <p:cNvSpPr>
            <a:spLocks noGrp="1"/>
          </p:cNvSpPr>
          <p:nvPr>
            <p:ph type="body"/>
          </p:nvPr>
        </p:nvSpPr>
        <p:spPr>
          <a:xfrm>
            <a:off x="508212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04" name="PlaceHolder 5"/>
          <p:cNvSpPr>
            <a:spLocks noGrp="1"/>
          </p:cNvSpPr>
          <p:nvPr>
            <p:ph type="body"/>
          </p:nvPr>
        </p:nvSpPr>
        <p:spPr>
          <a:xfrm>
            <a:off x="67716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106" name="PlaceHolder 2"/>
          <p:cNvSpPr>
            <a:spLocks noGrp="1"/>
          </p:cNvSpPr>
          <p:nvPr>
            <p:ph type="body"/>
          </p:nvPr>
        </p:nvSpPr>
        <p:spPr>
          <a:xfrm>
            <a:off x="677160" y="21607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07" name="PlaceHolder 3"/>
          <p:cNvSpPr>
            <a:spLocks noGrp="1"/>
          </p:cNvSpPr>
          <p:nvPr>
            <p:ph type="body"/>
          </p:nvPr>
        </p:nvSpPr>
        <p:spPr>
          <a:xfrm>
            <a:off x="3583440" y="21607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08" name="PlaceHolder 4"/>
          <p:cNvSpPr>
            <a:spLocks noGrp="1"/>
          </p:cNvSpPr>
          <p:nvPr>
            <p:ph type="body"/>
          </p:nvPr>
        </p:nvSpPr>
        <p:spPr>
          <a:xfrm>
            <a:off x="6490080" y="21607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09" name="PlaceHolder 5"/>
          <p:cNvSpPr>
            <a:spLocks noGrp="1"/>
          </p:cNvSpPr>
          <p:nvPr>
            <p:ph type="body"/>
          </p:nvPr>
        </p:nvSpPr>
        <p:spPr>
          <a:xfrm>
            <a:off x="6490080" y="41875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10" name="PlaceHolder 6"/>
          <p:cNvSpPr>
            <a:spLocks noGrp="1"/>
          </p:cNvSpPr>
          <p:nvPr>
            <p:ph type="body"/>
          </p:nvPr>
        </p:nvSpPr>
        <p:spPr>
          <a:xfrm>
            <a:off x="3583440" y="41875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111" name="PlaceHolder 7"/>
          <p:cNvSpPr>
            <a:spLocks noGrp="1"/>
          </p:cNvSpPr>
          <p:nvPr>
            <p:ph type="body"/>
          </p:nvPr>
        </p:nvSpPr>
        <p:spPr>
          <a:xfrm>
            <a:off x="677160" y="4187520"/>
            <a:ext cx="276768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28" name="PlaceHolder 2"/>
          <p:cNvSpPr>
            <a:spLocks noGrp="1"/>
          </p:cNvSpPr>
          <p:nvPr>
            <p:ph type="body"/>
          </p:nvPr>
        </p:nvSpPr>
        <p:spPr>
          <a:xfrm>
            <a:off x="677160" y="2160720"/>
            <a:ext cx="8596440" cy="388044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30" name="PlaceHolder 2"/>
          <p:cNvSpPr>
            <a:spLocks noGrp="1"/>
          </p:cNvSpPr>
          <p:nvPr>
            <p:ph type="body"/>
          </p:nvPr>
        </p:nvSpPr>
        <p:spPr>
          <a:xfrm>
            <a:off x="67716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31" name="PlaceHolder 3"/>
          <p:cNvSpPr>
            <a:spLocks noGrp="1"/>
          </p:cNvSpPr>
          <p:nvPr>
            <p:ph type="body"/>
          </p:nvPr>
        </p:nvSpPr>
        <p:spPr>
          <a:xfrm>
            <a:off x="508212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2"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3" name="PlaceHolder 1"/>
          <p:cNvSpPr>
            <a:spLocks noGrp="1"/>
          </p:cNvSpPr>
          <p:nvPr>
            <p:ph type="subTitle"/>
          </p:nvPr>
        </p:nvSpPr>
        <p:spPr>
          <a:xfrm>
            <a:off x="677160" y="609480"/>
            <a:ext cx="8596440" cy="612216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35" name="PlaceHolder 2"/>
          <p:cNvSpPr>
            <a:spLocks noGrp="1"/>
          </p:cNvSpPr>
          <p:nvPr>
            <p:ph type="body"/>
          </p:nvPr>
        </p:nvSpPr>
        <p:spPr>
          <a:xfrm>
            <a:off x="67716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36" name="PlaceHolder 3"/>
          <p:cNvSpPr>
            <a:spLocks noGrp="1"/>
          </p:cNvSpPr>
          <p:nvPr>
            <p:ph type="body"/>
          </p:nvPr>
        </p:nvSpPr>
        <p:spPr>
          <a:xfrm>
            <a:off x="67716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37" name="PlaceHolder 4"/>
          <p:cNvSpPr>
            <a:spLocks noGrp="1"/>
          </p:cNvSpPr>
          <p:nvPr>
            <p:ph type="body"/>
          </p:nvPr>
        </p:nvSpPr>
        <p:spPr>
          <a:xfrm>
            <a:off x="508212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39" name="PlaceHolder 2"/>
          <p:cNvSpPr>
            <a:spLocks noGrp="1"/>
          </p:cNvSpPr>
          <p:nvPr>
            <p:ph type="body"/>
          </p:nvPr>
        </p:nvSpPr>
        <p:spPr>
          <a:xfrm>
            <a:off x="677160" y="2160720"/>
            <a:ext cx="4194720" cy="388044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40" name="PlaceHolder 3"/>
          <p:cNvSpPr>
            <a:spLocks noGrp="1"/>
          </p:cNvSpPr>
          <p:nvPr>
            <p:ph type="body"/>
          </p:nvPr>
        </p:nvSpPr>
        <p:spPr>
          <a:xfrm>
            <a:off x="508212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41" name="PlaceHolder 4"/>
          <p:cNvSpPr>
            <a:spLocks noGrp="1"/>
          </p:cNvSpPr>
          <p:nvPr>
            <p:ph type="body"/>
          </p:nvPr>
        </p:nvSpPr>
        <p:spPr>
          <a:xfrm>
            <a:off x="5082120" y="41875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latin typeface="Trebuchet MS"/>
            </a:endParaRPr>
          </a:p>
        </p:txBody>
      </p:sp>
      <p:sp>
        <p:nvSpPr>
          <p:cNvPr id="43" name="PlaceHolder 2"/>
          <p:cNvSpPr>
            <a:spLocks noGrp="1"/>
          </p:cNvSpPr>
          <p:nvPr>
            <p:ph type="body"/>
          </p:nvPr>
        </p:nvSpPr>
        <p:spPr>
          <a:xfrm>
            <a:off x="67716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44" name="PlaceHolder 3"/>
          <p:cNvSpPr>
            <a:spLocks noGrp="1"/>
          </p:cNvSpPr>
          <p:nvPr>
            <p:ph type="body"/>
          </p:nvPr>
        </p:nvSpPr>
        <p:spPr>
          <a:xfrm>
            <a:off x="5082120" y="2160720"/>
            <a:ext cx="4194720" cy="1850760"/>
          </a:xfrm>
          <a:prstGeom prst="rect">
            <a:avLst/>
          </a:prstGeom>
        </p:spPr>
        <p:txBody>
          <a:bodyPr lIns="0" rIns="0" tIns="0" bIns="0">
            <a:normAutofit/>
          </a:bodyPr>
          <a:p>
            <a:endParaRPr b="0" lang="en-US" sz="1800" spc="-1" strike="noStrike">
              <a:solidFill>
                <a:srgbClr val="404040"/>
              </a:solidFill>
              <a:latin typeface="Trebuchet MS"/>
            </a:endParaRPr>
          </a:p>
        </p:txBody>
      </p:sp>
      <p:sp>
        <p:nvSpPr>
          <p:cNvPr id="45" name="PlaceHolder 4"/>
          <p:cNvSpPr>
            <a:spLocks noGrp="1"/>
          </p:cNvSpPr>
          <p:nvPr>
            <p:ph type="body"/>
          </p:nvPr>
        </p:nvSpPr>
        <p:spPr>
          <a:xfrm>
            <a:off x="677160" y="4187520"/>
            <a:ext cx="8596440" cy="1850760"/>
          </a:xfrm>
          <a:prstGeom prst="rect">
            <a:avLst/>
          </a:prstGeom>
        </p:spPr>
        <p:txBody>
          <a:bodyPr lIns="0" rIns="0" tIns="0" bIns="0">
            <a:normAutofit/>
          </a:bodyPr>
          <a:p>
            <a:endParaRPr b="0" lang="en-US" sz="1800" spc="-1" strike="noStrike">
              <a:solidFill>
                <a:srgbClr val="404040"/>
              </a:solidFill>
              <a:latin typeface="Trebuchet M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2"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3"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4"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8"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 name="Line 1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1" name="Line 1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2" name="CustomShape 1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3" name="CustomShape 1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4" name="CustomShape 1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 name="CustomShape 1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 name="CustomShape 1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 name="CustomShape 1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 name="CustomShape 1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 name="CustomShape 20"/>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 name="PlaceHolder 21"/>
          <p:cNvSpPr>
            <a:spLocks noGrp="1"/>
          </p:cNvSpPr>
          <p:nvPr>
            <p:ph type="title"/>
          </p:nvPr>
        </p:nvSpPr>
        <p:spPr>
          <a:xfrm>
            <a:off x="1506960" y="2404440"/>
            <a:ext cx="7766640" cy="1645920"/>
          </a:xfrm>
          <a:prstGeom prst="rect">
            <a:avLst/>
          </a:prstGeom>
        </p:spPr>
        <p:txBody>
          <a:bodyPr anchor="b"/>
          <a:p>
            <a:pPr algn="r">
              <a:lnSpc>
                <a:spcPct val="100000"/>
              </a:lnSpc>
            </a:pPr>
            <a:r>
              <a:rPr b="0" lang="en-US" sz="5400" spc="-1" strike="noStrike">
                <a:solidFill>
                  <a:srgbClr val="90c226"/>
                </a:solidFill>
                <a:latin typeface="Trebuchet MS"/>
              </a:rPr>
              <a:t>Click to edit Master title style</a:t>
            </a:r>
            <a:endParaRPr b="0" lang="en-US" sz="5400" spc="-1" strike="noStrike">
              <a:solidFill>
                <a:srgbClr val="000000"/>
              </a:solidFill>
              <a:latin typeface="Trebuchet MS"/>
            </a:endParaRPr>
          </a:p>
        </p:txBody>
      </p:sp>
      <p:sp>
        <p:nvSpPr>
          <p:cNvPr id="21" name="PlaceHolder 22"/>
          <p:cNvSpPr>
            <a:spLocks noGrp="1"/>
          </p:cNvSpPr>
          <p:nvPr>
            <p:ph type="dt"/>
          </p:nvPr>
        </p:nvSpPr>
        <p:spPr>
          <a:xfrm>
            <a:off x="7205040" y="6041520"/>
            <a:ext cx="911520" cy="364680"/>
          </a:xfrm>
          <a:prstGeom prst="rect">
            <a:avLst/>
          </a:prstGeom>
        </p:spPr>
        <p:txBody>
          <a:bodyPr anchor="ctr"/>
          <a:p>
            <a:pPr algn="r">
              <a:lnSpc>
                <a:spcPct val="100000"/>
              </a:lnSpc>
            </a:pPr>
            <a:fld id="{5321B97E-DBB3-4DE0-A3E1-A1C83A8FBAE1}" type="datetime">
              <a:rPr b="0" lang="fr-FR" sz="900" spc="-1" strike="noStrike">
                <a:solidFill>
                  <a:srgbClr val="8b8b8b"/>
                </a:solidFill>
                <a:latin typeface="Trebuchet MS"/>
              </a:rPr>
              <a:t>21/10/2019</a:t>
            </a:fld>
            <a:endParaRPr b="0" lang="fr-FR" sz="900" spc="-1" strike="noStrike">
              <a:latin typeface="Times New Roman"/>
            </a:endParaRPr>
          </a:p>
        </p:txBody>
      </p:sp>
      <p:sp>
        <p:nvSpPr>
          <p:cNvPr id="22" name="PlaceHolder 23"/>
          <p:cNvSpPr>
            <a:spLocks noGrp="1"/>
          </p:cNvSpPr>
          <p:nvPr>
            <p:ph type="ftr"/>
          </p:nvPr>
        </p:nvSpPr>
        <p:spPr>
          <a:xfrm>
            <a:off x="677160" y="6041520"/>
            <a:ext cx="6297120" cy="364680"/>
          </a:xfrm>
          <a:prstGeom prst="rect">
            <a:avLst/>
          </a:prstGeom>
        </p:spPr>
        <p:txBody>
          <a:bodyPr anchor="ctr"/>
          <a:p>
            <a:endParaRPr b="0" lang="fr-FR" sz="2400" spc="-1" strike="noStrike">
              <a:latin typeface="Times New Roman"/>
            </a:endParaRPr>
          </a:p>
        </p:txBody>
      </p:sp>
      <p:sp>
        <p:nvSpPr>
          <p:cNvPr id="23" name="PlaceHolder 24"/>
          <p:cNvSpPr>
            <a:spLocks noGrp="1"/>
          </p:cNvSpPr>
          <p:nvPr>
            <p:ph type="sldNum"/>
          </p:nvPr>
        </p:nvSpPr>
        <p:spPr>
          <a:xfrm>
            <a:off x="8590680" y="6041520"/>
            <a:ext cx="682920" cy="364680"/>
          </a:xfrm>
          <a:prstGeom prst="rect">
            <a:avLst/>
          </a:prstGeom>
        </p:spPr>
        <p:txBody>
          <a:bodyPr anchor="ctr"/>
          <a:p>
            <a:pPr algn="r">
              <a:lnSpc>
                <a:spcPct val="100000"/>
              </a:lnSpc>
            </a:pPr>
            <a:fld id="{1516A23C-A107-4CFB-AD78-29821D26407D}" type="slidenum">
              <a:rPr b="0" lang="fr-FR" sz="900" spc="-1" strike="noStrike">
                <a:solidFill>
                  <a:srgbClr val="90c226"/>
                </a:solidFill>
                <a:latin typeface="Trebuchet MS"/>
              </a:rPr>
              <a:t>&lt;numéro&gt;</a:t>
            </a:fld>
            <a:endParaRPr b="0" lang="fr-FR" sz="900" spc="-1" strike="noStrike">
              <a:latin typeface="Times New Roman"/>
            </a:endParaRPr>
          </a:p>
        </p:txBody>
      </p:sp>
      <p:sp>
        <p:nvSpPr>
          <p:cNvPr id="24" name="PlaceHolder 2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404040"/>
                </a:solidFill>
                <a:latin typeface="Trebuchet MS"/>
              </a:rPr>
              <a:t>Cliquez pour éditer le format du plan de texte</a:t>
            </a:r>
            <a:endParaRPr b="0" lang="en-US" sz="1800" spc="-1" strike="noStrike">
              <a:solidFill>
                <a:srgbClr val="404040"/>
              </a:solidFill>
              <a:latin typeface="Trebuchet MS"/>
            </a:endParaRPr>
          </a:p>
          <a:p>
            <a:pPr lvl="1" marL="864000" indent="-324000">
              <a:spcBef>
                <a:spcPts val="1134"/>
              </a:spcBef>
              <a:buClr>
                <a:srgbClr val="000000"/>
              </a:buClr>
              <a:buSzPct val="75000"/>
              <a:buFont typeface="Symbol" charset="2"/>
              <a:buChar char=""/>
            </a:pPr>
            <a:r>
              <a:rPr b="0" lang="en-US" sz="1400" spc="-1" strike="noStrike">
                <a:solidFill>
                  <a:srgbClr val="404040"/>
                </a:solidFill>
                <a:latin typeface="Trebuchet MS"/>
              </a:rPr>
              <a:t>Second niveau de plan</a:t>
            </a:r>
            <a:endParaRPr b="0" lang="en-US" sz="1400" spc="-1" strike="noStrike">
              <a:solidFill>
                <a:srgbClr val="404040"/>
              </a:solidFill>
              <a:latin typeface="Trebuchet MS"/>
            </a:endParaRPr>
          </a:p>
          <a:p>
            <a:pPr lvl="2" marL="1296000" indent="-288000">
              <a:spcBef>
                <a:spcPts val="850"/>
              </a:spcBef>
              <a:buClr>
                <a:srgbClr val="000000"/>
              </a:buClr>
              <a:buSzPct val="45000"/>
              <a:buFont typeface="Wingdings" charset="2"/>
              <a:buChar char=""/>
            </a:pPr>
            <a:r>
              <a:rPr b="0" lang="en-US" sz="1200" spc="-1" strike="noStrike">
                <a:solidFill>
                  <a:srgbClr val="404040"/>
                </a:solidFill>
                <a:latin typeface="Trebuchet MS"/>
              </a:rPr>
              <a:t>Troisième niveau de plan</a:t>
            </a:r>
            <a:endParaRPr b="0" lang="en-US" sz="1200" spc="-1" strike="noStrike">
              <a:solidFill>
                <a:srgbClr val="404040"/>
              </a:solidFill>
              <a:latin typeface="Trebuchet MS"/>
            </a:endParaRPr>
          </a:p>
          <a:p>
            <a:pPr lvl="3" marL="1728000" indent="-216000">
              <a:spcBef>
                <a:spcPts val="567"/>
              </a:spcBef>
              <a:buClr>
                <a:srgbClr val="000000"/>
              </a:buClr>
              <a:buSzPct val="75000"/>
              <a:buFont typeface="Symbol" charset="2"/>
              <a:buChar char=""/>
            </a:pPr>
            <a:r>
              <a:rPr b="0" lang="en-US" sz="1200" spc="-1" strike="noStrike">
                <a:solidFill>
                  <a:srgbClr val="404040"/>
                </a:solidFill>
                <a:latin typeface="Trebuchet MS"/>
              </a:rPr>
              <a:t>Quatrième niveau de plan</a:t>
            </a:r>
            <a:endParaRPr b="0" lang="en-US" sz="1200" spc="-1" strike="noStrike">
              <a:solidFill>
                <a:srgbClr val="404040"/>
              </a:solidFill>
              <a:latin typeface="Trebuchet MS"/>
            </a:endParaRPr>
          </a:p>
          <a:p>
            <a:pPr lvl="4" marL="2160000" indent="-216000">
              <a:spcBef>
                <a:spcPts val="283"/>
              </a:spcBef>
              <a:buClr>
                <a:srgbClr val="000000"/>
              </a:buClr>
              <a:buSzPct val="45000"/>
              <a:buFont typeface="Wingdings" charset="2"/>
              <a:buChar char=""/>
            </a:pPr>
            <a:r>
              <a:rPr b="0" lang="en-US" sz="2000" spc="-1" strike="noStrike">
                <a:solidFill>
                  <a:srgbClr val="404040"/>
                </a:solidFill>
                <a:latin typeface="Trebuchet MS"/>
              </a:rPr>
              <a:t>Cinquième niveau de plan</a:t>
            </a:r>
            <a:endParaRPr b="0" lang="en-US" sz="2000" spc="-1" strike="noStrike">
              <a:solidFill>
                <a:srgbClr val="404040"/>
              </a:solidFill>
              <a:latin typeface="Trebuchet MS"/>
            </a:endParaRPr>
          </a:p>
          <a:p>
            <a:pPr lvl="5" marL="2592000" indent="-216000">
              <a:spcBef>
                <a:spcPts val="283"/>
              </a:spcBef>
              <a:buClr>
                <a:srgbClr val="000000"/>
              </a:buClr>
              <a:buSzPct val="45000"/>
              <a:buFont typeface="Wingdings" charset="2"/>
              <a:buChar char=""/>
            </a:pPr>
            <a:r>
              <a:rPr b="0" lang="en-US" sz="2000" spc="-1" strike="noStrike">
                <a:solidFill>
                  <a:srgbClr val="404040"/>
                </a:solidFill>
                <a:latin typeface="Trebuchet MS"/>
              </a:rPr>
              <a:t>Sixième niveau de plan</a:t>
            </a:r>
            <a:endParaRPr b="0" lang="en-US" sz="2000" spc="-1" strike="noStrike">
              <a:solidFill>
                <a:srgbClr val="404040"/>
              </a:solidFill>
              <a:latin typeface="Trebuchet MS"/>
            </a:endParaRPr>
          </a:p>
          <a:p>
            <a:pPr lvl="6" marL="3024000" indent="-216000">
              <a:spcBef>
                <a:spcPts val="283"/>
              </a:spcBef>
              <a:buClr>
                <a:srgbClr val="000000"/>
              </a:buClr>
              <a:buSzPct val="45000"/>
              <a:buFont typeface="Wingdings" charset="2"/>
              <a:buChar char=""/>
            </a:pPr>
            <a:r>
              <a:rPr b="0" lang="en-US" sz="2000" spc="-1" strike="noStrike">
                <a:solidFill>
                  <a:srgbClr val="404040"/>
                </a:solidFill>
                <a:latin typeface="Trebuchet MS"/>
              </a:rPr>
              <a:t>Septième niveau de plan</a:t>
            </a:r>
            <a:endParaRPr b="0" lang="en-US" sz="2000" spc="-1" strike="noStrike">
              <a:solidFill>
                <a:srgbClr val="404040"/>
              </a:solidFill>
              <a:latin typeface="Trebuchet M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1"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62"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63"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4"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5"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6"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7"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8"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9"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0"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1" name="PlaceHolder 11"/>
          <p:cNvSpPr>
            <a:spLocks noGrp="1"/>
          </p:cNvSpPr>
          <p:nvPr>
            <p:ph type="title"/>
          </p:nvPr>
        </p:nvSpPr>
        <p:spPr>
          <a:xfrm>
            <a:off x="677160" y="609480"/>
            <a:ext cx="8596440" cy="1320480"/>
          </a:xfrm>
          <a:prstGeom prst="rect">
            <a:avLst/>
          </a:prstGeom>
        </p:spPr>
        <p:txBody>
          <a:bodyPr>
            <a:normAutofit/>
          </a:bodyPr>
          <a:p>
            <a:pPr>
              <a:lnSpc>
                <a:spcPct val="100000"/>
              </a:lnSpc>
            </a:pPr>
            <a:r>
              <a:rPr b="0" lang="en-US" sz="3600" spc="-1" strike="noStrike">
                <a:solidFill>
                  <a:srgbClr val="90c226"/>
                </a:solidFill>
                <a:latin typeface="Trebuchet MS"/>
              </a:rPr>
              <a:t>Click to edit Master title style</a:t>
            </a:r>
            <a:endParaRPr b="0" lang="en-US" sz="3600" spc="-1" strike="noStrike">
              <a:solidFill>
                <a:srgbClr val="000000"/>
              </a:solidFill>
              <a:latin typeface="Trebuchet MS"/>
            </a:endParaRPr>
          </a:p>
        </p:txBody>
      </p:sp>
      <p:sp>
        <p:nvSpPr>
          <p:cNvPr id="72" name="PlaceHolder 12"/>
          <p:cNvSpPr>
            <a:spLocks noGrp="1"/>
          </p:cNvSpPr>
          <p:nvPr>
            <p:ph type="body"/>
          </p:nvPr>
        </p:nvSpPr>
        <p:spPr>
          <a:xfrm>
            <a:off x="677160" y="2160720"/>
            <a:ext cx="8596440" cy="3880440"/>
          </a:xfrm>
          <a:prstGeom prst="rect">
            <a:avLst/>
          </a:prstGeom>
        </p:spPr>
        <p:txBody>
          <a:bodyPr/>
          <a:p>
            <a:pPr marL="343080" indent="-34272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Click to edit Master text styles</a:t>
            </a:r>
            <a:endParaRPr b="0" lang="en-US" sz="18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600" spc="-1" strike="noStrike">
                <a:solidFill>
                  <a:srgbClr val="404040"/>
                </a:solidFill>
                <a:latin typeface="Trebuchet MS"/>
              </a:rPr>
              <a:t>Second level</a:t>
            </a:r>
            <a:endParaRPr b="0" lang="en-US" sz="1600" spc="-1" strike="noStrike">
              <a:solidFill>
                <a:srgbClr val="404040"/>
              </a:solidFill>
              <a:latin typeface="Trebuchet MS"/>
            </a:endParaRPr>
          </a:p>
          <a:p>
            <a:pPr lvl="2" marL="1143000" indent="-228240">
              <a:lnSpc>
                <a:spcPct val="100000"/>
              </a:lnSpc>
              <a:spcBef>
                <a:spcPts val="1001"/>
              </a:spcBef>
              <a:buClr>
                <a:srgbClr val="90c226"/>
              </a:buClr>
              <a:buSzPct val="80000"/>
              <a:buFont typeface="Wingdings 3" charset="2"/>
              <a:buChar char=""/>
            </a:pPr>
            <a:r>
              <a:rPr b="0" lang="en-US" sz="1400" spc="-1" strike="noStrike">
                <a:solidFill>
                  <a:srgbClr val="404040"/>
                </a:solidFill>
                <a:latin typeface="Trebuchet MS"/>
              </a:rPr>
              <a:t>Third level</a:t>
            </a:r>
            <a:endParaRPr b="0" lang="en-US" sz="1400" spc="-1" strike="noStrike">
              <a:solidFill>
                <a:srgbClr val="404040"/>
              </a:solidFill>
              <a:latin typeface="Trebuchet MS"/>
            </a:endParaRPr>
          </a:p>
          <a:p>
            <a:pPr lvl="3" marL="1600200" indent="-228240">
              <a:lnSpc>
                <a:spcPct val="100000"/>
              </a:lnSpc>
              <a:spcBef>
                <a:spcPts val="1001"/>
              </a:spcBef>
              <a:buClr>
                <a:srgbClr val="90c226"/>
              </a:buClr>
              <a:buSzPct val="80000"/>
              <a:buFont typeface="Wingdings 3" charset="2"/>
              <a:buChar char=""/>
            </a:pPr>
            <a:r>
              <a:rPr b="0" lang="en-US" sz="1200" spc="-1" strike="noStrike">
                <a:solidFill>
                  <a:srgbClr val="404040"/>
                </a:solidFill>
                <a:latin typeface="Trebuchet MS"/>
              </a:rPr>
              <a:t>Fourth level</a:t>
            </a:r>
            <a:endParaRPr b="0" lang="en-US" sz="1200" spc="-1" strike="noStrike">
              <a:solidFill>
                <a:srgbClr val="404040"/>
              </a:solidFill>
              <a:latin typeface="Trebuchet MS"/>
            </a:endParaRPr>
          </a:p>
          <a:p>
            <a:pPr lvl="4" marL="2057400" indent="-228240">
              <a:lnSpc>
                <a:spcPct val="100000"/>
              </a:lnSpc>
              <a:spcBef>
                <a:spcPts val="1001"/>
              </a:spcBef>
              <a:buClr>
                <a:srgbClr val="90c226"/>
              </a:buClr>
              <a:buSzPct val="80000"/>
              <a:buFont typeface="Wingdings 3" charset="2"/>
              <a:buChar char=""/>
            </a:pPr>
            <a:r>
              <a:rPr b="0" lang="en-US" sz="1200" spc="-1" strike="noStrike">
                <a:solidFill>
                  <a:srgbClr val="404040"/>
                </a:solidFill>
                <a:latin typeface="Trebuchet MS"/>
              </a:rPr>
              <a:t>Fifth level</a:t>
            </a:r>
            <a:endParaRPr b="0" lang="en-US" sz="1200" spc="-1" strike="noStrike">
              <a:solidFill>
                <a:srgbClr val="404040"/>
              </a:solidFill>
              <a:latin typeface="Trebuchet MS"/>
            </a:endParaRPr>
          </a:p>
        </p:txBody>
      </p:sp>
      <p:sp>
        <p:nvSpPr>
          <p:cNvPr id="73" name="PlaceHolder 13"/>
          <p:cNvSpPr>
            <a:spLocks noGrp="1"/>
          </p:cNvSpPr>
          <p:nvPr>
            <p:ph type="dt"/>
          </p:nvPr>
        </p:nvSpPr>
        <p:spPr>
          <a:xfrm>
            <a:off x="7205040" y="6041520"/>
            <a:ext cx="911520" cy="364680"/>
          </a:xfrm>
          <a:prstGeom prst="rect">
            <a:avLst/>
          </a:prstGeom>
        </p:spPr>
        <p:txBody>
          <a:bodyPr anchor="ctr"/>
          <a:p>
            <a:pPr algn="r">
              <a:lnSpc>
                <a:spcPct val="100000"/>
              </a:lnSpc>
            </a:pPr>
            <a:fld id="{C0DD2BC7-2F9B-47CE-973E-6101E3E66A2F}" type="datetime">
              <a:rPr b="0" lang="fr-FR" sz="900" spc="-1" strike="noStrike">
                <a:solidFill>
                  <a:srgbClr val="8b8b8b"/>
                </a:solidFill>
                <a:latin typeface="Trebuchet MS"/>
              </a:rPr>
              <a:t>21/10/2019</a:t>
            </a:fld>
            <a:endParaRPr b="0" lang="fr-FR" sz="900" spc="-1" strike="noStrike">
              <a:latin typeface="Times New Roman"/>
            </a:endParaRPr>
          </a:p>
        </p:txBody>
      </p:sp>
      <p:sp>
        <p:nvSpPr>
          <p:cNvPr id="74" name="PlaceHolder 14"/>
          <p:cNvSpPr>
            <a:spLocks noGrp="1"/>
          </p:cNvSpPr>
          <p:nvPr>
            <p:ph type="ftr"/>
          </p:nvPr>
        </p:nvSpPr>
        <p:spPr>
          <a:xfrm>
            <a:off x="677160" y="6041520"/>
            <a:ext cx="6297120" cy="364680"/>
          </a:xfrm>
          <a:prstGeom prst="rect">
            <a:avLst/>
          </a:prstGeom>
        </p:spPr>
        <p:txBody>
          <a:bodyPr anchor="ctr"/>
          <a:p>
            <a:endParaRPr b="0" lang="fr-FR" sz="2400" spc="-1" strike="noStrike">
              <a:latin typeface="Times New Roman"/>
            </a:endParaRPr>
          </a:p>
        </p:txBody>
      </p:sp>
      <p:sp>
        <p:nvSpPr>
          <p:cNvPr id="75" name="PlaceHolder 15"/>
          <p:cNvSpPr>
            <a:spLocks noGrp="1"/>
          </p:cNvSpPr>
          <p:nvPr>
            <p:ph type="sldNum"/>
          </p:nvPr>
        </p:nvSpPr>
        <p:spPr>
          <a:xfrm>
            <a:off x="8590680" y="6041520"/>
            <a:ext cx="682920" cy="364680"/>
          </a:xfrm>
          <a:prstGeom prst="rect">
            <a:avLst/>
          </a:prstGeom>
        </p:spPr>
        <p:txBody>
          <a:bodyPr anchor="ctr"/>
          <a:p>
            <a:pPr algn="r">
              <a:lnSpc>
                <a:spcPct val="100000"/>
              </a:lnSpc>
            </a:pPr>
            <a:fld id="{A5EF39CD-1260-4740-85CD-86E3125424E5}" type="slidenum">
              <a:rPr b="0" lang="fr-FR" sz="900" spc="-1" strike="noStrike">
                <a:solidFill>
                  <a:srgbClr val="90c226"/>
                </a:solidFill>
                <a:latin typeface="Trebuchet MS"/>
              </a:rPr>
              <a:t>&lt;numéro&gt;</a:t>
            </a:fld>
            <a:endParaRPr b="0" lang="fr-FR"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1506960" y="2404440"/>
            <a:ext cx="7766640" cy="1645920"/>
          </a:xfrm>
          <a:prstGeom prst="rect">
            <a:avLst/>
          </a:prstGeom>
          <a:noFill/>
          <a:ln>
            <a:noFill/>
          </a:ln>
        </p:spPr>
        <p:txBody>
          <a:bodyPr anchor="b"/>
          <a:p>
            <a:pPr algn="r">
              <a:lnSpc>
                <a:spcPct val="100000"/>
              </a:lnSpc>
            </a:pPr>
            <a:r>
              <a:rPr b="1" lang="en-US" sz="5400" spc="-1" strike="noStrike">
                <a:solidFill>
                  <a:srgbClr val="90c226"/>
                </a:solidFill>
                <a:latin typeface="Trebuchet MS"/>
              </a:rPr>
              <a:t>ALIMENTATION HOLISTIQUE</a:t>
            </a:r>
            <a:endParaRPr b="0" lang="en-US" sz="5400" spc="-1" strike="noStrike">
              <a:solidFill>
                <a:srgbClr val="000000"/>
              </a:solidFill>
              <a:latin typeface="Trebuchet MS"/>
            </a:endParaRPr>
          </a:p>
        </p:txBody>
      </p:sp>
      <p:pic>
        <p:nvPicPr>
          <p:cNvPr id="113" name="Image 4" descr=""/>
          <p:cNvPicPr/>
          <p:nvPr/>
        </p:nvPicPr>
        <p:blipFill>
          <a:blip r:embed="rId1"/>
          <a:stretch/>
        </p:blipFill>
        <p:spPr>
          <a:xfrm>
            <a:off x="380880" y="5638680"/>
            <a:ext cx="971280" cy="9712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677160" y="1101600"/>
            <a:ext cx="8596440" cy="493920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L'enzyme de la bouche : la ptyaline</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La digestion de </a:t>
            </a:r>
            <a:r>
              <a:rPr b="1" lang="en-US" sz="1800" spc="-1" strike="noStrike">
                <a:solidFill>
                  <a:srgbClr val="404040"/>
                </a:solidFill>
                <a:latin typeface="Trebuchet MS"/>
              </a:rPr>
              <a:t>l'amidon</a:t>
            </a:r>
            <a:r>
              <a:rPr b="0" lang="en-US" sz="1800" spc="-1" strike="noStrike">
                <a:solidFill>
                  <a:srgbClr val="404040"/>
                </a:solidFill>
                <a:latin typeface="Trebuchet MS"/>
              </a:rPr>
              <a:t> ne peut se faire correctement dans l'intestin que si les aliments ont été correctement imprégnés de </a:t>
            </a:r>
            <a:r>
              <a:rPr b="1" lang="en-US" sz="1800" spc="-1" strike="noStrike">
                <a:solidFill>
                  <a:srgbClr val="404040"/>
                </a:solidFill>
                <a:latin typeface="Trebuchet MS"/>
              </a:rPr>
              <a:t>salive</a:t>
            </a:r>
            <a:r>
              <a:rPr b="0" lang="en-US" sz="1800" spc="-1" strike="noStrike">
                <a:solidFill>
                  <a:srgbClr val="404040"/>
                </a:solidFill>
                <a:latin typeface="Trebuchet MS"/>
              </a:rPr>
              <a:t>, qui contient la </a:t>
            </a:r>
            <a:r>
              <a:rPr b="1" lang="en-US" sz="1800" spc="-1" strike="noStrike">
                <a:solidFill>
                  <a:srgbClr val="404040"/>
                </a:solidFill>
                <a:latin typeface="Trebuchet MS"/>
              </a:rPr>
              <a:t>ptyaline</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Sous son action, l'amidon est transformée en maltose (sucre complexe), qui sera ensuite réduit en glucose (sucre simple essentiel aux besoins de l'organisme) sous l'effet de la maltase (enzyme intestinale).</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1800" spc="-1" strike="noStrike" u="sng">
                <a:solidFill>
                  <a:srgbClr val="404040"/>
                </a:solidFill>
                <a:uFillTx/>
                <a:latin typeface="Trebuchet MS"/>
              </a:rPr>
              <a:t>Problème</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La ptyaline ne joue son rôle que dans un </a:t>
            </a:r>
            <a:r>
              <a:rPr b="1" lang="en-US" sz="1800" spc="-1" strike="noStrike">
                <a:solidFill>
                  <a:srgbClr val="404040"/>
                </a:solidFill>
                <a:latin typeface="Trebuchet MS"/>
              </a:rPr>
              <a:t>milieu</a:t>
            </a:r>
            <a:r>
              <a:rPr b="0" lang="en-US" sz="1800" spc="-1" strike="noStrike">
                <a:solidFill>
                  <a:srgbClr val="404040"/>
                </a:solidFill>
                <a:latin typeface="Trebuchet MS"/>
              </a:rPr>
              <a:t> </a:t>
            </a:r>
            <a:r>
              <a:rPr b="1" lang="en-US" sz="1800" spc="-1" strike="noStrike">
                <a:solidFill>
                  <a:srgbClr val="404040"/>
                </a:solidFill>
                <a:latin typeface="Trebuchet MS"/>
              </a:rPr>
              <a:t>modérément alcalin</a:t>
            </a:r>
            <a:r>
              <a:rPr b="0" lang="en-US" sz="1800" spc="-1" strike="noStrike">
                <a:solidFill>
                  <a:srgbClr val="404040"/>
                </a:solidFill>
                <a:latin typeface="Trebuchet MS"/>
              </a:rPr>
              <a:t>. Si nous mélangeons les aliments contenants de l'amidon avec des aliments acides, l'action de la ptyaline s'en trouve arrêtée, la maltase ne peut intervenir directement sur l'amidon,  et celui-ci commence à </a:t>
            </a:r>
            <a:r>
              <a:rPr b="1" lang="en-US" sz="1800" spc="-1" strike="noStrike">
                <a:solidFill>
                  <a:srgbClr val="404040"/>
                </a:solidFill>
                <a:latin typeface="Trebuchet MS"/>
              </a:rPr>
              <a:t>fermenter</a:t>
            </a:r>
            <a:r>
              <a:rPr b="0" lang="en-US" sz="1800" spc="-1" strike="noStrike">
                <a:solidFill>
                  <a:srgbClr val="404040"/>
                </a:solidFill>
                <a:latin typeface="Trebuchet MS"/>
              </a:rPr>
              <a:t>.</a:t>
            </a:r>
            <a:endParaRPr b="0" lang="en-US" sz="1800" spc="-1" strike="noStrike">
              <a:solidFill>
                <a:srgbClr val="404040"/>
              </a:solidFill>
              <a:latin typeface="Trebuchet MS"/>
            </a:endParaRPr>
          </a:p>
        </p:txBody>
      </p:sp>
      <p:sp>
        <p:nvSpPr>
          <p:cNvPr id="135" name="TextShape 2"/>
          <p:cNvSpPr txBox="1"/>
          <p:nvPr/>
        </p:nvSpPr>
        <p:spPr>
          <a:xfrm>
            <a:off x="677160" y="609480"/>
            <a:ext cx="8596440" cy="49176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677160" y="1058400"/>
            <a:ext cx="8596440" cy="546516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L'enzyme de l'estomac : la pepsine</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C'est l'enzyme qui permet la première phase de la digestion de toutes sortes de </a:t>
            </a:r>
            <a:r>
              <a:rPr b="1" lang="en-US" sz="1800" spc="-1" strike="noStrike">
                <a:solidFill>
                  <a:srgbClr val="404040"/>
                </a:solidFill>
                <a:latin typeface="Trebuchet MS"/>
              </a:rPr>
              <a:t>protéines</a:t>
            </a:r>
            <a:r>
              <a:rPr b="0" lang="en-US" sz="1800" spc="-1" strike="noStrike">
                <a:solidFill>
                  <a:srgbClr val="404040"/>
                </a:solidFill>
                <a:latin typeface="Trebuchet MS"/>
              </a:rPr>
              <a:t>, c'est à dire de les transformer en </a:t>
            </a:r>
            <a:r>
              <a:rPr b="1" lang="en-US" sz="1800" spc="-1" strike="noStrike">
                <a:solidFill>
                  <a:srgbClr val="404040"/>
                </a:solidFill>
                <a:latin typeface="Trebuchet MS"/>
              </a:rPr>
              <a:t>peptides</a:t>
            </a:r>
            <a:r>
              <a:rPr b="0" lang="en-US" sz="1800" spc="-1" strike="noStrike">
                <a:solidFill>
                  <a:srgbClr val="404040"/>
                </a:solidFill>
                <a:latin typeface="Trebuchet MS"/>
              </a:rPr>
              <a:t>, qui pourront être ensuite réduits à leur tour par d'autres enzymes spécifiques.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1800" spc="-1" strike="noStrike" u="sng">
                <a:solidFill>
                  <a:srgbClr val="404040"/>
                </a:solidFill>
                <a:uFillTx/>
                <a:latin typeface="Trebuchet MS"/>
              </a:rPr>
              <a:t>Problème(s)</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La pepsine n'agit qu'en </a:t>
            </a:r>
            <a:r>
              <a:rPr b="1" lang="en-US" sz="1800" spc="-1" strike="noStrike">
                <a:solidFill>
                  <a:srgbClr val="404040"/>
                </a:solidFill>
                <a:latin typeface="Trebuchet MS"/>
              </a:rPr>
              <a:t>milieu acide</a:t>
            </a:r>
            <a:r>
              <a:rPr b="0" lang="en-US" sz="1800" spc="-1" strike="noStrike">
                <a:solidFill>
                  <a:srgbClr val="404040"/>
                </a:solidFill>
                <a:latin typeface="Trebuchet MS"/>
              </a:rPr>
              <a:t>, elle est détruite en milieu alcalin.</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Une basse </a:t>
            </a:r>
            <a:r>
              <a:rPr b="1" lang="en-US" sz="1800" spc="-1" strike="noStrike">
                <a:solidFill>
                  <a:srgbClr val="404040"/>
                </a:solidFill>
                <a:latin typeface="Trebuchet MS"/>
              </a:rPr>
              <a:t>température</a:t>
            </a:r>
            <a:r>
              <a:rPr b="0" lang="en-US" sz="1800" spc="-1" strike="noStrike">
                <a:solidFill>
                  <a:srgbClr val="404040"/>
                </a:solidFill>
                <a:latin typeface="Trebuchet MS"/>
              </a:rPr>
              <a:t> (boissons glacées ou glace en dessert) suspend son action</a:t>
            </a:r>
            <a:endParaRPr b="0" lang="en-US" sz="1800" spc="-1" strike="noStrike">
              <a:solidFill>
                <a:srgbClr val="404040"/>
              </a:solidFill>
              <a:latin typeface="Trebuchet MS"/>
            </a:endParaRPr>
          </a:p>
          <a:p>
            <a:pPr>
              <a:lnSpc>
                <a:spcPct val="100000"/>
              </a:lnSpc>
              <a:spcBef>
                <a:spcPts val="1001"/>
              </a:spcBef>
            </a:pPr>
            <a:r>
              <a:rPr b="1" lang="en-US" sz="1800" spc="-1" strike="noStrike">
                <a:solidFill>
                  <a:srgbClr val="404040"/>
                </a:solidFill>
                <a:latin typeface="Trebuchet MS"/>
              </a:rPr>
              <a:t>L'alcool</a:t>
            </a:r>
            <a:r>
              <a:rPr b="0" lang="en-US" sz="1800" spc="-1" strike="noStrike">
                <a:solidFill>
                  <a:srgbClr val="404040"/>
                </a:solidFill>
                <a:latin typeface="Trebuchet MS"/>
              </a:rPr>
              <a:t> la précipite (réaction chimique) et neutralise son action, alors que nous apprécions tellement un bon verre de vin rouge avec nos viandes...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1800" spc="-1" strike="noStrike" u="sng">
                <a:solidFill>
                  <a:srgbClr val="404040"/>
                </a:solidFill>
                <a:uFillTx/>
                <a:latin typeface="Trebuchet MS"/>
              </a:rPr>
              <a:t>Conséquences</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La seule manière de d'assurer une digestion correcte consiste à consommer les aliments </a:t>
            </a:r>
            <a:r>
              <a:rPr b="1" lang="en-US" sz="1800" spc="-1" strike="noStrike">
                <a:solidFill>
                  <a:srgbClr val="404040"/>
                </a:solidFill>
                <a:latin typeface="Trebuchet MS"/>
              </a:rPr>
              <a:t>séparément</a:t>
            </a:r>
            <a:r>
              <a:rPr b="0" lang="en-US" sz="1800" spc="-1" strike="noStrike">
                <a:solidFill>
                  <a:srgbClr val="404040"/>
                </a:solidFill>
                <a:latin typeface="Trebuchet MS"/>
              </a:rPr>
              <a:t> (monocure) ou à les </a:t>
            </a:r>
            <a:r>
              <a:rPr b="1" lang="en-US" sz="1800" spc="-1" strike="noStrike">
                <a:solidFill>
                  <a:srgbClr val="404040"/>
                </a:solidFill>
                <a:latin typeface="Trebuchet MS"/>
              </a:rPr>
              <a:t>associer</a:t>
            </a:r>
            <a:r>
              <a:rPr b="0" lang="en-US" sz="1800" spc="-1" strike="noStrike">
                <a:solidFill>
                  <a:srgbClr val="404040"/>
                </a:solidFill>
                <a:latin typeface="Trebuchet MS"/>
              </a:rPr>
              <a:t> , de façon à respecter les conditions permettant l'action des enzymes digestives.</a:t>
            </a:r>
            <a:endParaRPr b="0" lang="en-US" sz="1800" spc="-1" strike="noStrike">
              <a:solidFill>
                <a:srgbClr val="404040"/>
              </a:solidFill>
              <a:latin typeface="Trebuchet MS"/>
            </a:endParaRPr>
          </a:p>
        </p:txBody>
      </p:sp>
      <p:sp>
        <p:nvSpPr>
          <p:cNvPr id="137" name="TextShape 2"/>
          <p:cNvSpPr txBox="1"/>
          <p:nvPr/>
        </p:nvSpPr>
        <p:spPr>
          <a:xfrm>
            <a:off x="677160" y="609480"/>
            <a:ext cx="8596440" cy="44820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677160" y="1159920"/>
            <a:ext cx="9064440" cy="488124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Les combinaisons alimentaires : grandes familles d'aliments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u="sng">
                <a:solidFill>
                  <a:srgbClr val="404040"/>
                </a:solidFill>
                <a:uFillTx/>
                <a:latin typeface="Trebuchet MS"/>
              </a:rPr>
              <a:t>1- Protéines</a:t>
            </a:r>
            <a:r>
              <a:rPr b="0" lang="en-US" sz="1800" spc="-1" strike="noStrike">
                <a:solidFill>
                  <a:srgbClr val="404040"/>
                </a:solidFill>
                <a:latin typeface="Trebuchet MS"/>
              </a:rPr>
              <a:t> : viande, poisson, fromage, oeufs, soja, graines et noix, légumineuse, arachides, lait (dans une moindre mesure)</a:t>
            </a:r>
            <a:endParaRPr b="0" lang="en-US" sz="1800" spc="-1" strike="noStrike">
              <a:solidFill>
                <a:srgbClr val="404040"/>
              </a:solidFill>
              <a:latin typeface="Trebuchet MS"/>
            </a:endParaRPr>
          </a:p>
          <a:p>
            <a:pPr>
              <a:lnSpc>
                <a:spcPct val="100000"/>
              </a:lnSpc>
              <a:spcBef>
                <a:spcPts val="1001"/>
              </a:spcBef>
            </a:pPr>
            <a:r>
              <a:rPr b="0" lang="en-US" sz="1800" spc="-1" strike="noStrike" u="sng">
                <a:solidFill>
                  <a:srgbClr val="404040"/>
                </a:solidFill>
                <a:uFillTx/>
                <a:latin typeface="Trebuchet MS"/>
              </a:rPr>
              <a:t>2- Glucides</a:t>
            </a:r>
            <a:r>
              <a:rPr b="0" lang="en-US" sz="1800" spc="-1" strike="noStrike">
                <a:solidFill>
                  <a:srgbClr val="404040"/>
                </a:solidFill>
                <a:latin typeface="Trebuchet MS"/>
              </a:rPr>
              <a:t> : </a:t>
            </a:r>
            <a:r>
              <a:rPr b="1" lang="en-US" sz="1800" spc="-1" strike="noStrike">
                <a:solidFill>
                  <a:srgbClr val="404040"/>
                </a:solidFill>
                <a:latin typeface="Trebuchet MS"/>
              </a:rPr>
              <a:t>amidons</a:t>
            </a:r>
            <a:r>
              <a:rPr b="0" lang="en-US" sz="1800" spc="-1" strike="noStrike">
                <a:solidFill>
                  <a:srgbClr val="404040"/>
                </a:solidFill>
                <a:latin typeface="Trebuchet MS"/>
              </a:rPr>
              <a:t> ou farineux (pomme de terre, céréales, arachides, châtaignes, fèves, haricots, pois, potiron, topinambour...), </a:t>
            </a:r>
            <a:r>
              <a:rPr b="1" lang="en-US" sz="1800" spc="-1" strike="noStrike">
                <a:solidFill>
                  <a:srgbClr val="404040"/>
                </a:solidFill>
                <a:latin typeface="Trebuchet MS"/>
              </a:rPr>
              <a:t>sirops et sucres</a:t>
            </a:r>
            <a:r>
              <a:rPr b="0" lang="en-US" sz="1800" spc="-1" strike="noStrike">
                <a:solidFill>
                  <a:srgbClr val="404040"/>
                </a:solidFill>
                <a:latin typeface="Trebuchet MS"/>
              </a:rPr>
              <a:t>, </a:t>
            </a:r>
            <a:r>
              <a:rPr b="1" lang="en-US" sz="1800" spc="-1" strike="noStrike">
                <a:solidFill>
                  <a:srgbClr val="404040"/>
                </a:solidFill>
                <a:latin typeface="Trebuchet MS"/>
              </a:rPr>
              <a:t>fruits doux</a:t>
            </a:r>
            <a:r>
              <a:rPr b="0" lang="en-US" sz="1800" spc="-1" strike="noStrike">
                <a:solidFill>
                  <a:srgbClr val="404040"/>
                </a:solidFill>
                <a:latin typeface="Trebuchet MS"/>
              </a:rPr>
              <a:t> (banane, datte, figue, kaki, pruneau, raisin...)</a:t>
            </a:r>
            <a:endParaRPr b="0" lang="en-US" sz="1800" spc="-1" strike="noStrike">
              <a:solidFill>
                <a:srgbClr val="404040"/>
              </a:solidFill>
              <a:latin typeface="Trebuchet MS"/>
            </a:endParaRPr>
          </a:p>
          <a:p>
            <a:pPr>
              <a:lnSpc>
                <a:spcPct val="100000"/>
              </a:lnSpc>
              <a:spcBef>
                <a:spcPts val="1001"/>
              </a:spcBef>
            </a:pPr>
            <a:r>
              <a:rPr b="0" lang="en-US" sz="1800" spc="-1" strike="noStrike" u="sng">
                <a:solidFill>
                  <a:srgbClr val="404040"/>
                </a:solidFill>
                <a:uFillTx/>
                <a:latin typeface="Trebuchet MS"/>
              </a:rPr>
              <a:t>3- Lipides</a:t>
            </a:r>
            <a:r>
              <a:rPr b="0" lang="en-US" sz="1800" spc="-1" strike="noStrike">
                <a:solidFill>
                  <a:srgbClr val="404040"/>
                </a:solidFill>
                <a:latin typeface="Trebuchet MS"/>
              </a:rPr>
              <a:t> : crème, beurre, huiles et graisses, avocats, noix, viandes grasses...</a:t>
            </a:r>
            <a:endParaRPr b="0" lang="en-US" sz="1800" spc="-1" strike="noStrike">
              <a:solidFill>
                <a:srgbClr val="404040"/>
              </a:solidFill>
              <a:latin typeface="Trebuchet MS"/>
            </a:endParaRPr>
          </a:p>
          <a:p>
            <a:pPr>
              <a:lnSpc>
                <a:spcPct val="100000"/>
              </a:lnSpc>
              <a:spcBef>
                <a:spcPts val="1001"/>
              </a:spcBef>
            </a:pPr>
            <a:r>
              <a:rPr b="0" lang="en-US" sz="1800" spc="-1" strike="noStrike" u="sng">
                <a:solidFill>
                  <a:srgbClr val="404040"/>
                </a:solidFill>
                <a:uFillTx/>
                <a:latin typeface="Trebuchet MS"/>
              </a:rPr>
              <a:t>4- Fruits acides</a:t>
            </a:r>
            <a:r>
              <a:rPr b="0" lang="en-US" sz="1800" spc="-1" strike="noStrike">
                <a:solidFill>
                  <a:srgbClr val="404040"/>
                </a:solidFill>
                <a:latin typeface="Trebuchet MS"/>
              </a:rPr>
              <a:t> : ananas, citron, orange, pamplemousse, tomates, pêches pommes et prunes si acides...</a:t>
            </a:r>
            <a:endParaRPr b="0" lang="en-US" sz="1800" spc="-1" strike="noStrike">
              <a:solidFill>
                <a:srgbClr val="404040"/>
              </a:solidFill>
              <a:latin typeface="Trebuchet MS"/>
            </a:endParaRPr>
          </a:p>
          <a:p>
            <a:pPr>
              <a:lnSpc>
                <a:spcPct val="100000"/>
              </a:lnSpc>
              <a:spcBef>
                <a:spcPts val="1001"/>
              </a:spcBef>
            </a:pPr>
            <a:r>
              <a:rPr b="0" lang="en-US" sz="1800" spc="-1" strike="noStrike" u="sng">
                <a:solidFill>
                  <a:srgbClr val="404040"/>
                </a:solidFill>
                <a:uFillTx/>
                <a:latin typeface="Trebuchet MS"/>
              </a:rPr>
              <a:t>5- Fruits mi-acides</a:t>
            </a:r>
            <a:r>
              <a:rPr b="0" lang="en-US" sz="1800" spc="-1" strike="noStrike">
                <a:solidFill>
                  <a:srgbClr val="404040"/>
                </a:solidFill>
                <a:latin typeface="Trebuchet MS"/>
              </a:rPr>
              <a:t> : abricot, figue, mangue, poire, papaye, pêches pommes et prunes douces...</a:t>
            </a:r>
            <a:endParaRPr b="0" lang="en-US" sz="1800" spc="-1" strike="noStrike">
              <a:solidFill>
                <a:srgbClr val="404040"/>
              </a:solidFill>
              <a:latin typeface="Trebuchet MS"/>
            </a:endParaRPr>
          </a:p>
          <a:p>
            <a:pPr>
              <a:lnSpc>
                <a:spcPct val="100000"/>
              </a:lnSpc>
              <a:spcBef>
                <a:spcPts val="1001"/>
              </a:spcBef>
            </a:pPr>
            <a:r>
              <a:rPr b="0" lang="en-US" sz="1800" spc="-1" strike="noStrike" u="sng">
                <a:solidFill>
                  <a:srgbClr val="404040"/>
                </a:solidFill>
                <a:uFillTx/>
                <a:latin typeface="Trebuchet MS"/>
              </a:rPr>
              <a:t>6- Légumes verts non farineux</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p:txBody>
      </p:sp>
      <p:sp>
        <p:nvSpPr>
          <p:cNvPr id="139" name="TextShape 2"/>
          <p:cNvSpPr txBox="1"/>
          <p:nvPr/>
        </p:nvSpPr>
        <p:spPr>
          <a:xfrm>
            <a:off x="677160" y="609480"/>
            <a:ext cx="8596440" cy="44820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677160" y="1101600"/>
            <a:ext cx="8596440" cy="493920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Les règles de base des combinaisons alimentaires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1- Manger acides et amidon à des repas séparés.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2- Consommer protéines et amidon à des repas séparés.</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3- Ne manger à un même repas qu'une seule protéine.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4- Manger les acides et les protéines à des repas séparés.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5- Manger les corps gras et les protéines à des repas séparés.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6- Manger sucres et protéines à des repas séparés.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7- Mangers sucres et amidons à des repas séparés.</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8- Consommer le lait seul, ou avec les fruits acides.</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9- Oublier les desserts...</a:t>
            </a:r>
            <a:endParaRPr b="0" lang="en-US" sz="1800" spc="-1" strike="noStrike">
              <a:solidFill>
                <a:srgbClr val="404040"/>
              </a:solidFill>
              <a:latin typeface="Trebuchet MS"/>
            </a:endParaRPr>
          </a:p>
        </p:txBody>
      </p:sp>
      <p:sp>
        <p:nvSpPr>
          <p:cNvPr id="141" name="TextShape 2"/>
          <p:cNvSpPr txBox="1"/>
          <p:nvPr/>
        </p:nvSpPr>
        <p:spPr>
          <a:xfrm>
            <a:off x="677160" y="609480"/>
            <a:ext cx="8596440" cy="49176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677160" y="1072800"/>
            <a:ext cx="9238320" cy="546516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Pour résumer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 repas du matin pourrait être composé uniquement de fruits.</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À midi prenez un repas composé de glucides, seuls ou avec des légumes verts.</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 soir, mangez des protéines, seules ou avec des légumes verts.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Les verdures doivent être consommés au moins une fois par jour (à midi ou le soir, idéalement les deux).</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Les salades et les légumes crus devraient constituer, en poids, les deux-tiers ou les trois-quarts du repas.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Pour réussir à modifier vos habitudes, prenez le temps de modifier d'abord seulement un repas (15 jours pour que cela devienne une nouvelle habitude et ne vous dérange plus), puis un second, et enfin le troisième.</a:t>
            </a:r>
            <a:endParaRPr b="0" lang="en-US" sz="1800" spc="-1" strike="noStrike">
              <a:solidFill>
                <a:srgbClr val="404040"/>
              </a:solidFill>
              <a:latin typeface="Trebuchet MS"/>
            </a:endParaRPr>
          </a:p>
        </p:txBody>
      </p:sp>
      <p:sp>
        <p:nvSpPr>
          <p:cNvPr id="143" name="TextShape 2"/>
          <p:cNvSpPr txBox="1"/>
          <p:nvPr/>
        </p:nvSpPr>
        <p:spPr>
          <a:xfrm>
            <a:off x="677160" y="609480"/>
            <a:ext cx="8596440" cy="46296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677160" y="609480"/>
            <a:ext cx="8596440" cy="1320480"/>
          </a:xfrm>
          <a:prstGeom prst="rect">
            <a:avLst/>
          </a:prstGeom>
          <a:noFill/>
          <a:ln>
            <a:noFill/>
          </a:ln>
        </p:spPr>
        <p:txBody>
          <a:bodyPr/>
          <a:p>
            <a:pPr>
              <a:lnSpc>
                <a:spcPct val="100000"/>
              </a:lnSpc>
            </a:pPr>
            <a:r>
              <a:rPr b="1" lang="en-US" sz="3600" spc="-1" strike="noStrike">
                <a:solidFill>
                  <a:srgbClr val="90c226"/>
                </a:solidFill>
                <a:latin typeface="Trebuchet MS"/>
              </a:rPr>
              <a:t>Alimentation Holistique : Sommaire</a:t>
            </a:r>
            <a:endParaRPr b="0" lang="en-US" sz="3600" spc="-1" strike="noStrike">
              <a:solidFill>
                <a:srgbClr val="000000"/>
              </a:solidFill>
              <a:latin typeface="Trebuchet MS"/>
            </a:endParaRPr>
          </a:p>
        </p:txBody>
      </p:sp>
      <p:sp>
        <p:nvSpPr>
          <p:cNvPr id="145" name="TextShape 2"/>
          <p:cNvSpPr txBox="1"/>
          <p:nvPr/>
        </p:nvSpPr>
        <p:spPr>
          <a:xfrm>
            <a:off x="677160" y="2160720"/>
            <a:ext cx="8596440" cy="3880440"/>
          </a:xfrm>
          <a:prstGeom prst="rect">
            <a:avLst/>
          </a:prstGeom>
          <a:noFill/>
          <a:ln>
            <a:noFill/>
          </a:ln>
        </p:spPr>
        <p:txBody>
          <a:bodyPr>
            <a:normAutofit/>
          </a:bodyPr>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 -Réflexion générale sur l'industrie agroalimentaire aujourd'hui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II - Shelton : les régimes dissociés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IV - Le jeûne : une nouvelle thérapie ?</a:t>
            </a:r>
            <a:endParaRPr b="0" lang="en-US" sz="2000" spc="-1" strike="noStrike">
              <a:solidFill>
                <a:srgbClr val="404040"/>
              </a:solidFill>
              <a:latin typeface="Trebuchet MS"/>
            </a:endParaRPr>
          </a:p>
        </p:txBody>
      </p:sp>
      <p:sp>
        <p:nvSpPr>
          <p:cNvPr id="146" name="CustomShape 3"/>
          <p:cNvSpPr/>
          <p:nvPr/>
        </p:nvSpPr>
        <p:spPr>
          <a:xfrm>
            <a:off x="1069920" y="3863520"/>
            <a:ext cx="4931280" cy="572040"/>
          </a:xfrm>
          <a:prstGeom prst="snip2DiagRect">
            <a:avLst>
              <a:gd name="adj1" fmla="val 0"/>
              <a:gd name="adj2"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fr-FR" sz="2000" spc="-1" strike="noStrike">
                <a:solidFill>
                  <a:srgbClr val="ffffff"/>
                </a:solidFill>
                <a:latin typeface="Trebuchet MS"/>
              </a:rPr>
              <a:t>III - Les compléments alimentaires</a:t>
            </a:r>
            <a:endParaRPr b="0" lang="fr-FR" sz="2000" spc="-1" strike="noStrike">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677160" y="1203120"/>
            <a:ext cx="8596440" cy="483768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Constat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L'alimentation industrielle moderne présente plusieurs problèmes :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Mélange récurrent des différentes familles d'aliments (plats composés),</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Trop riche en graisses, sucres et sel,</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Carences nombreuses en vitamines et oligo-éléments notamment.</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Les régimes alimentaires associés à la santé et à la longévité (méditerranéen, crétois, okinawa...) ont des caractéristiques bien marquées : frugalité, diversité, produits de la mer en grande quantité par exemple.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Il est possible aujourd'hui de se procurer assez facilement des compléments alimentaires pour rééquilibrer notre alimentation et fournir à notre organisme ce dont il a besoin pour se défendre et se développer en bonne santé.</a:t>
            </a:r>
            <a:endParaRPr b="0" lang="en-US" sz="1800" spc="-1" strike="noStrike">
              <a:solidFill>
                <a:srgbClr val="404040"/>
              </a:solidFill>
              <a:latin typeface="Trebuchet MS"/>
            </a:endParaRPr>
          </a:p>
        </p:txBody>
      </p:sp>
      <p:sp>
        <p:nvSpPr>
          <p:cNvPr id="148" name="TextShape 2"/>
          <p:cNvSpPr txBox="1"/>
          <p:nvPr/>
        </p:nvSpPr>
        <p:spPr>
          <a:xfrm>
            <a:off x="677160" y="609480"/>
            <a:ext cx="8596440" cy="46296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III -  Les compléments alimentaires</a:t>
            </a:r>
            <a:endParaRPr b="0" lang="en-US" sz="2000" spc="-1" strike="noStrike">
              <a:solidFill>
                <a:srgbClr val="000000"/>
              </a:solidFill>
              <a:latin typeface="Trebuchet MS"/>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677160" y="1447920"/>
            <a:ext cx="8596440" cy="458028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Une grande variété  de produits disponibles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La plupart sont des produits simples et </a:t>
            </a:r>
            <a:r>
              <a:rPr b="1" lang="en-US" sz="1800" spc="-1" strike="noStrike">
                <a:solidFill>
                  <a:srgbClr val="404040"/>
                </a:solidFill>
                <a:latin typeface="Trebuchet MS"/>
              </a:rPr>
              <a:t>naturels</a:t>
            </a:r>
            <a:r>
              <a:rPr b="0" lang="en-US" sz="1800" spc="-1" strike="noStrike">
                <a:solidFill>
                  <a:srgbClr val="404040"/>
                </a:solidFill>
                <a:latin typeface="Trebuchet MS"/>
              </a:rPr>
              <a:t> (algues, miel, gelée royale, ginseng, gingembre, épices, graines et huiles spécifiques...)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Parmi les plus importants (mais pas forcements les plus connus et utilisés) figurent le </a:t>
            </a:r>
            <a:r>
              <a:rPr b="1" lang="en-US" sz="1800" spc="-1" strike="noStrike">
                <a:solidFill>
                  <a:srgbClr val="404040"/>
                </a:solidFill>
                <a:latin typeface="Trebuchet MS"/>
              </a:rPr>
              <a:t>Plasma de Quinton</a:t>
            </a:r>
            <a:r>
              <a:rPr b="0" lang="en-US" sz="1800" spc="-1" strike="noStrike">
                <a:solidFill>
                  <a:srgbClr val="404040"/>
                </a:solidFill>
                <a:latin typeface="Trebuchet MS"/>
              </a:rPr>
              <a:t> et le </a:t>
            </a:r>
            <a:r>
              <a:rPr b="1" lang="en-US" sz="1800" spc="-1" strike="noStrike">
                <a:solidFill>
                  <a:srgbClr val="404040"/>
                </a:solidFill>
                <a:latin typeface="Trebuchet MS"/>
              </a:rPr>
              <a:t>curcuma.</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On peut en trouver la plupart dans les boutiques bio qui fleurissent un peu partout (question de business…?) mais également sur internet.</a:t>
            </a:r>
            <a:endParaRPr b="0" lang="en-US" sz="1800" spc="-1" strike="noStrike">
              <a:solidFill>
                <a:srgbClr val="404040"/>
              </a:solidFill>
              <a:latin typeface="Trebuchet MS"/>
            </a:endParaRPr>
          </a:p>
        </p:txBody>
      </p:sp>
      <p:sp>
        <p:nvSpPr>
          <p:cNvPr id="150" name="TextShape 2"/>
          <p:cNvSpPr txBox="1"/>
          <p:nvPr/>
        </p:nvSpPr>
        <p:spPr>
          <a:xfrm>
            <a:off x="677160" y="609480"/>
            <a:ext cx="8596440" cy="44820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III -  Les compléments alimentaires</a:t>
            </a:r>
            <a:endParaRPr b="0" lang="en-US" sz="2000" spc="-1" strike="noStrike">
              <a:solidFill>
                <a:srgbClr val="000000"/>
              </a:solidFill>
              <a:latin typeface="Trebuchet MS"/>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677160" y="609480"/>
            <a:ext cx="8596440" cy="45684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III -  Les compléments alimentaires</a:t>
            </a:r>
            <a:endParaRPr b="0" lang="en-US" sz="2000" spc="-1" strike="noStrike">
              <a:solidFill>
                <a:srgbClr val="000000"/>
              </a:solidFill>
              <a:latin typeface="Trebuchet MS"/>
            </a:endParaRPr>
          </a:p>
        </p:txBody>
      </p:sp>
      <p:sp>
        <p:nvSpPr>
          <p:cNvPr id="152" name="TextShape 2"/>
          <p:cNvSpPr txBox="1"/>
          <p:nvPr/>
        </p:nvSpPr>
        <p:spPr>
          <a:xfrm>
            <a:off x="677160" y="1066680"/>
            <a:ext cx="8596440" cy="4974120"/>
          </a:xfrm>
          <a:prstGeom prst="rect">
            <a:avLst/>
          </a:prstGeom>
          <a:noFill/>
          <a:ln>
            <a:noFill/>
          </a:ln>
        </p:spPr>
        <p:txBody>
          <a:bodyPr>
            <a:normAutofit/>
          </a:bodyPr>
          <a:p>
            <a:pPr marL="343080" indent="-342720">
              <a:lnSpc>
                <a:spcPct val="100000"/>
              </a:lnSpc>
              <a:spcBef>
                <a:spcPts val="1001"/>
              </a:spcBef>
              <a:buClr>
                <a:srgbClr val="90c226"/>
              </a:buClr>
              <a:buSzPct val="80000"/>
              <a:buFont typeface="Wingdings 3" charset="2"/>
              <a:buChar char=""/>
            </a:pPr>
            <a:r>
              <a:rPr b="0" lang="en-US" sz="1800" spc="-1" strike="noStrike" u="sng">
                <a:solidFill>
                  <a:srgbClr val="404040"/>
                </a:solidFill>
                <a:uFillTx/>
                <a:latin typeface="Trebuchet MS"/>
              </a:rPr>
              <a:t>Le </a:t>
            </a:r>
            <a:r>
              <a:rPr b="1" lang="en-US" sz="1800" spc="-1" strike="noStrike" u="sng">
                <a:solidFill>
                  <a:srgbClr val="404040"/>
                </a:solidFill>
                <a:uFillTx/>
                <a:latin typeface="Trebuchet MS"/>
              </a:rPr>
              <a:t>Plasma de Quinton : « La mer est un Docteur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L’eau est </a:t>
            </a:r>
            <a:r>
              <a:rPr b="1" lang="en-US" sz="1800" spc="-1" strike="noStrike">
                <a:solidFill>
                  <a:srgbClr val="404040"/>
                </a:solidFill>
                <a:latin typeface="Trebuchet MS"/>
              </a:rPr>
              <a:t>le plus important </a:t>
            </a:r>
            <a:r>
              <a:rPr b="0" lang="en-US" sz="1800" spc="-1" strike="noStrike">
                <a:solidFill>
                  <a:srgbClr val="404040"/>
                </a:solidFill>
                <a:latin typeface="Trebuchet MS"/>
              </a:rPr>
              <a:t>des constituants du corps humain. En moyenne, la quantité d’eau contenue dans un organisme est de </a:t>
            </a:r>
            <a:r>
              <a:rPr b="1" lang="en-US" sz="1800" spc="-1" strike="noStrike">
                <a:solidFill>
                  <a:srgbClr val="404040"/>
                </a:solidFill>
                <a:latin typeface="Trebuchet MS"/>
              </a:rPr>
              <a:t>70%</a:t>
            </a:r>
            <a:r>
              <a:rPr b="0" lang="en-US" sz="1800" spc="-1" strike="noStrike">
                <a:solidFill>
                  <a:srgbClr val="404040"/>
                </a:solidFill>
                <a:latin typeface="Trebuchet MS"/>
              </a:rPr>
              <a:t>. Ainsi, pour une personne de 70 kgs, la quantité d’eau contenue dans le corps est de 45 litres d’eau, soit environ 65%. Elle possède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Une </a:t>
            </a:r>
            <a:r>
              <a:rPr b="1" lang="en-US" sz="1800" spc="-1" strike="noStrike">
                <a:solidFill>
                  <a:srgbClr val="404040"/>
                </a:solidFill>
                <a:latin typeface="Trebuchet MS"/>
              </a:rPr>
              <a:t>fonction d’élimination et de drainage </a:t>
            </a:r>
            <a:r>
              <a:rPr b="0" lang="en-US" sz="1800" spc="-1" strike="noStrike">
                <a:solidFill>
                  <a:srgbClr val="404040"/>
                </a:solidFill>
                <a:latin typeface="Trebuchet MS"/>
              </a:rPr>
              <a:t>: l’eau élimine du corps les toxines accumulées par les muscles lors de nos activités quotidiennes ou par les excès alimentaires, tout comme par la sédentarité, la fièvre, le stress, ou la pollution de l’air.</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Une </a:t>
            </a:r>
            <a:r>
              <a:rPr b="1" lang="en-US" sz="1800" spc="-1" strike="noStrike">
                <a:solidFill>
                  <a:srgbClr val="404040"/>
                </a:solidFill>
                <a:latin typeface="Trebuchet MS"/>
              </a:rPr>
              <a:t>fonction thermorégulatrice </a:t>
            </a:r>
            <a:r>
              <a:rPr b="0" lang="en-US" sz="1800" spc="-1" strike="noStrike">
                <a:solidFill>
                  <a:srgbClr val="404040"/>
                </a:solidFill>
                <a:latin typeface="Trebuchet MS"/>
              </a:rPr>
              <a:t>(la température du corps doit impérativement être maintenue autour de 37°).</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Une fonction </a:t>
            </a:r>
            <a:r>
              <a:rPr b="1" lang="en-US" sz="1800" spc="-1" strike="noStrike">
                <a:solidFill>
                  <a:srgbClr val="404040"/>
                </a:solidFill>
                <a:latin typeface="Trebuchet MS"/>
              </a:rPr>
              <a:t>respiratoire et cardiaque</a:t>
            </a:r>
            <a:r>
              <a:rPr b="0" lang="en-US" sz="1800" spc="-1" strike="noStrike">
                <a:solidFill>
                  <a:srgbClr val="404040"/>
                </a:solidFill>
                <a:latin typeface="Trebuchet MS"/>
              </a:rPr>
              <a:t>.</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Or, le corps humain ne stocke pas l’eau, au contraire, il en perd 2,7 litres/jour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656280" y="1066680"/>
            <a:ext cx="8596440" cy="5486040"/>
          </a:xfrm>
          <a:prstGeom prst="rect">
            <a:avLst/>
          </a:prstGeom>
          <a:noFill/>
          <a:ln>
            <a:noFill/>
          </a:ln>
        </p:spPr>
        <p:txBody>
          <a:bodyPr>
            <a:normAutofit/>
          </a:bodyPr>
          <a:p>
            <a:pPr>
              <a:lnSpc>
                <a:spcPct val="100000"/>
              </a:lnSpc>
              <a:spcBef>
                <a:spcPts val="1001"/>
              </a:spcBef>
            </a:pPr>
            <a:r>
              <a:rPr b="1" lang="en-US" sz="1800" spc="-1" strike="noStrike" u="sng">
                <a:solidFill>
                  <a:srgbClr val="404040"/>
                </a:solidFill>
                <a:uFillTx/>
                <a:latin typeface="Trebuchet MS"/>
              </a:rPr>
              <a:t>Milieu interne et sels minéraux</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Les sels minéraux les plus abondants dans la cellule sont au nombre de 4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Le </a:t>
            </a:r>
            <a:r>
              <a:rPr b="1" lang="en-US" sz="1800" spc="-1" strike="noStrike">
                <a:solidFill>
                  <a:srgbClr val="404040"/>
                </a:solidFill>
                <a:latin typeface="Trebuchet MS"/>
              </a:rPr>
              <a:t>sodium</a:t>
            </a:r>
            <a:r>
              <a:rPr b="0" lang="en-US" sz="1800" spc="-1" strike="noStrike">
                <a:solidFill>
                  <a:srgbClr val="404040"/>
                </a:solidFill>
                <a:latin typeface="Trebuchet MS"/>
              </a:rPr>
              <a:t> est le plus important de tous. Il exerce une action complémentaire avec les 3 autres sels.</a:t>
            </a:r>
            <a:endParaRPr b="0" lang="en-US" sz="18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600" spc="-1" strike="noStrike">
                <a:solidFill>
                  <a:srgbClr val="404040"/>
                </a:solidFill>
                <a:latin typeface="Trebuchet MS"/>
              </a:rPr>
              <a:t>Sodium/Potassium : action sur les fibres nerveuses et musculaires</a:t>
            </a:r>
            <a:endParaRPr b="0" lang="en-US" sz="16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600" spc="-1" strike="noStrike">
                <a:solidFill>
                  <a:srgbClr val="404040"/>
                </a:solidFill>
                <a:latin typeface="Trebuchet MS"/>
              </a:rPr>
              <a:t>Sodium/Calcium : influence le travail du cœur</a:t>
            </a:r>
            <a:endParaRPr b="0" lang="en-US" sz="16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600" spc="-1" strike="noStrike">
                <a:solidFill>
                  <a:srgbClr val="404040"/>
                </a:solidFill>
                <a:latin typeface="Trebuchet MS"/>
              </a:rPr>
              <a:t>Sodium/Magnésium : tonicité du péristaltisme intestinal et action sur la mémoire</a:t>
            </a:r>
            <a:endParaRPr b="0" lang="en-US" sz="1600" spc="-1" strike="noStrike">
              <a:solidFill>
                <a:srgbClr val="404040"/>
              </a:solidFill>
              <a:latin typeface="Trebuchet MS"/>
            </a:endParaRPr>
          </a:p>
          <a:p>
            <a:endParaRPr b="0" lang="en-US" sz="16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Le </a:t>
            </a:r>
            <a:r>
              <a:rPr b="1" lang="en-US" sz="1800" spc="-1" strike="noStrike">
                <a:solidFill>
                  <a:srgbClr val="404040"/>
                </a:solidFill>
                <a:latin typeface="Trebuchet MS"/>
              </a:rPr>
              <a:t>potassium</a:t>
            </a:r>
            <a:r>
              <a:rPr b="0" lang="en-US" sz="1800" spc="-1" strike="noStrike">
                <a:solidFill>
                  <a:srgbClr val="404040"/>
                </a:solidFill>
                <a:latin typeface="Trebuchet MS"/>
              </a:rPr>
              <a:t> agit sur le cœur et les muscles en général.</a:t>
            </a:r>
            <a:endParaRPr b="0" lang="en-US" sz="18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Le calcium représente environ 2% du poids du corps (dont 99% dans le squelette) et son taux dans le sang doit être soigneusement équilibré.</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Le </a:t>
            </a:r>
            <a:r>
              <a:rPr b="1" lang="en-US" sz="1800" spc="-1" strike="noStrike">
                <a:solidFill>
                  <a:srgbClr val="404040"/>
                </a:solidFill>
                <a:latin typeface="Trebuchet MS"/>
              </a:rPr>
              <a:t>Phosphore</a:t>
            </a:r>
            <a:r>
              <a:rPr b="0" lang="en-US" sz="1800" spc="-1" strike="noStrike">
                <a:solidFill>
                  <a:srgbClr val="404040"/>
                </a:solidFill>
                <a:latin typeface="Trebuchet MS"/>
              </a:rPr>
              <a:t> intervient dans la fixation du calcium. Ainsi, en cas de déséquilibre Calcium/Phosphore, des retards de croissance seront constatés chez l’enfant , et des troubles divers du squelette chez l’adulte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endParaRPr b="0" lang="en-US" sz="1800" spc="-1" strike="noStrike">
              <a:solidFill>
                <a:srgbClr val="404040"/>
              </a:solidFill>
              <a:latin typeface="Trebuchet MS"/>
            </a:endParaRPr>
          </a:p>
          <a:p>
            <a:endParaRPr b="0" lang="en-US" sz="1800" spc="-1" strike="noStrike">
              <a:solidFill>
                <a:srgbClr val="404040"/>
              </a:solidFill>
              <a:latin typeface="Trebuchet MS"/>
            </a:endParaRPr>
          </a:p>
        </p:txBody>
      </p:sp>
      <p:sp>
        <p:nvSpPr>
          <p:cNvPr id="154" name="TextShape 2"/>
          <p:cNvSpPr txBox="1"/>
          <p:nvPr/>
        </p:nvSpPr>
        <p:spPr>
          <a:xfrm>
            <a:off x="677160" y="609480"/>
            <a:ext cx="8596440" cy="38052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III -  Les compléments alimentaires</a:t>
            </a:r>
            <a:endParaRPr b="0" lang="en-US" sz="2000" spc="-1" strike="noStrike">
              <a:solidFill>
                <a:srgbClr val="000000"/>
              </a:solidFill>
              <a:latin typeface="Trebuchet MS"/>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677160" y="609480"/>
            <a:ext cx="8596440" cy="1320480"/>
          </a:xfrm>
          <a:prstGeom prst="rect">
            <a:avLst/>
          </a:prstGeom>
          <a:noFill/>
          <a:ln>
            <a:noFill/>
          </a:ln>
        </p:spPr>
        <p:txBody>
          <a:bodyPr/>
          <a:p>
            <a:pPr>
              <a:lnSpc>
                <a:spcPct val="100000"/>
              </a:lnSpc>
            </a:pPr>
            <a:r>
              <a:rPr b="1" lang="en-US" sz="3600" spc="-1" strike="noStrike">
                <a:solidFill>
                  <a:srgbClr val="90c226"/>
                </a:solidFill>
                <a:latin typeface="Trebuchet MS"/>
              </a:rPr>
              <a:t>Alimentation Holistique : Sommaire</a:t>
            </a:r>
            <a:endParaRPr b="0" lang="en-US" sz="3600" spc="-1" strike="noStrike">
              <a:solidFill>
                <a:srgbClr val="000000"/>
              </a:solidFill>
              <a:latin typeface="Trebuchet MS"/>
            </a:endParaRPr>
          </a:p>
        </p:txBody>
      </p:sp>
      <p:sp>
        <p:nvSpPr>
          <p:cNvPr id="115" name="TextShape 2"/>
          <p:cNvSpPr txBox="1"/>
          <p:nvPr/>
        </p:nvSpPr>
        <p:spPr>
          <a:xfrm>
            <a:off x="677160" y="2160720"/>
            <a:ext cx="8596440" cy="3880440"/>
          </a:xfrm>
          <a:prstGeom prst="rect">
            <a:avLst/>
          </a:prstGeom>
          <a:noFill/>
          <a:ln>
            <a:noFill/>
          </a:ln>
        </p:spPr>
        <p:txBody>
          <a:bodyPr>
            <a:normAutofit/>
          </a:bodyPr>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 - Réflexion générale sur l'industrie agroalimentaire aujourd'hui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II - Shelton :les régimes dissociés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III - Les compléments alimentaires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IV - Le jeûne : une nouvelle thérapie ?</a:t>
            </a:r>
            <a:endParaRPr b="0" lang="en-US" sz="2000" spc="-1" strike="noStrike">
              <a:solidFill>
                <a:srgbClr val="404040"/>
              </a:solidFill>
              <a:latin typeface="Trebuchet MS"/>
            </a:endParaRPr>
          </a:p>
        </p:txBody>
      </p:sp>
      <p:sp>
        <p:nvSpPr>
          <p:cNvPr id="116" name="CustomShape 3"/>
          <p:cNvSpPr/>
          <p:nvPr/>
        </p:nvSpPr>
        <p:spPr>
          <a:xfrm>
            <a:off x="1018440" y="2160720"/>
            <a:ext cx="7848360" cy="506160"/>
          </a:xfrm>
          <a:prstGeom prst="snip2DiagRect">
            <a:avLst>
              <a:gd name="adj1" fmla="val 0"/>
              <a:gd name="adj2" fmla="val 16667"/>
            </a:avLst>
          </a:prstGeom>
          <a:ln>
            <a:round/>
          </a:ln>
        </p:spPr>
        <p:style>
          <a:lnRef idx="2">
            <a:schemeClr val="accent1">
              <a:shade val="50000"/>
            </a:schemeClr>
          </a:lnRef>
          <a:fillRef idx="1">
            <a:schemeClr val="accent1"/>
          </a:fillRef>
          <a:effectRef idx="0">
            <a:schemeClr val="accent1"/>
          </a:effectRef>
          <a:fontRef idx="minor"/>
        </p:style>
      </p:sp>
      <p:sp>
        <p:nvSpPr>
          <p:cNvPr id="117" name="CustomShape 4"/>
          <p:cNvSpPr/>
          <p:nvPr/>
        </p:nvSpPr>
        <p:spPr>
          <a:xfrm>
            <a:off x="1143000" y="2160720"/>
            <a:ext cx="7723800" cy="639000"/>
          </a:xfrm>
          <a:prstGeom prst="rect">
            <a:avLst/>
          </a:prstGeom>
          <a:noFill/>
          <a:ln>
            <a:noFill/>
          </a:ln>
        </p:spPr>
        <p:style>
          <a:lnRef idx="0"/>
          <a:fillRef idx="0"/>
          <a:effectRef idx="0"/>
          <a:fontRef idx="minor"/>
        </p:style>
        <p:txBody>
          <a:bodyPr lIns="90000" rIns="90000" tIns="45000" bIns="45000"/>
          <a:p>
            <a:pPr>
              <a:lnSpc>
                <a:spcPct val="100000"/>
              </a:lnSpc>
            </a:pPr>
            <a:r>
              <a:rPr b="0" lang="fr-FR" sz="1800" spc="-1" strike="noStrike">
                <a:solidFill>
                  <a:srgbClr val="000000"/>
                </a:solidFill>
                <a:latin typeface="Trebuchet MS"/>
              </a:rPr>
              <a:t> </a:t>
            </a:r>
            <a:r>
              <a:rPr b="1" lang="fr-FR" sz="1800" spc="-1" strike="noStrike">
                <a:solidFill>
                  <a:srgbClr val="ffffff"/>
                </a:solidFill>
                <a:latin typeface="Trebuchet MS"/>
              </a:rPr>
              <a:t>I - Réflexion générale sur l'industrie agroalimentaire aujourd'hui </a:t>
            </a:r>
            <a:endParaRPr b="0" lang="fr-FR" sz="1800" spc="-1" strike="noStrike">
              <a:latin typeface="Arial"/>
            </a:endParaRPr>
          </a:p>
          <a:p>
            <a:pPr>
              <a:lnSpc>
                <a:spcPct val="100000"/>
              </a:lnSpc>
            </a:pPr>
            <a:endParaRPr b="0" lang="fr-FR" sz="1800" spc="-1" strike="noStrike">
              <a:latin typeface="Arial"/>
            </a:endParaRPr>
          </a:p>
        </p:txBody>
      </p:sp>
      <p:pic>
        <p:nvPicPr>
          <p:cNvPr id="118" name="Image 4" descr=""/>
          <p:cNvPicPr/>
          <p:nvPr/>
        </p:nvPicPr>
        <p:blipFill>
          <a:blip r:embed="rId1"/>
          <a:stretch/>
        </p:blipFill>
        <p:spPr>
          <a:xfrm>
            <a:off x="838080" y="5638680"/>
            <a:ext cx="971280" cy="97128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677160" y="1066680"/>
            <a:ext cx="8596440" cy="4974120"/>
          </a:xfrm>
          <a:prstGeom prst="rect">
            <a:avLst/>
          </a:prstGeom>
          <a:noFill/>
          <a:ln>
            <a:noFill/>
          </a:ln>
        </p:spPr>
        <p:txBody>
          <a:bodyPr>
            <a:normAutofit/>
          </a:bodyPr>
          <a:p>
            <a:pPr marL="343080" indent="-34272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Le </a:t>
            </a:r>
            <a:r>
              <a:rPr b="1" lang="en-US" sz="1800" spc="-1" strike="noStrike">
                <a:solidFill>
                  <a:srgbClr val="404040"/>
                </a:solidFill>
                <a:latin typeface="Trebuchet MS"/>
              </a:rPr>
              <a:t>Magnésium</a:t>
            </a:r>
            <a:r>
              <a:rPr b="0" lang="en-US" sz="1800" spc="-1" strike="noStrike">
                <a:solidFill>
                  <a:srgbClr val="404040"/>
                </a:solidFill>
                <a:latin typeface="Trebuchet MS"/>
              </a:rPr>
              <a:t> intervient dans la </a:t>
            </a:r>
            <a:r>
              <a:rPr b="1" lang="en-US" sz="1800" spc="-1" strike="noStrike">
                <a:solidFill>
                  <a:srgbClr val="404040"/>
                </a:solidFill>
                <a:latin typeface="Trebuchet MS"/>
              </a:rPr>
              <a:t>contraction musculaire </a:t>
            </a:r>
            <a:r>
              <a:rPr b="0" lang="en-US" sz="1800" spc="-1" strike="noStrike">
                <a:solidFill>
                  <a:srgbClr val="404040"/>
                </a:solidFill>
                <a:latin typeface="Trebuchet MS"/>
              </a:rPr>
              <a:t>(spasmophilie, paupière qui « saute », mains qui tremblent, fatigue chronique sont fréquemment les signes d’un déficit en magnésium), mais également dans le </a:t>
            </a:r>
            <a:r>
              <a:rPr b="1" lang="en-US" sz="1800" spc="-1" strike="noStrike">
                <a:solidFill>
                  <a:srgbClr val="404040"/>
                </a:solidFill>
                <a:latin typeface="Trebuchet MS"/>
              </a:rPr>
              <a:t>péristaltisme intestinal</a:t>
            </a:r>
            <a:r>
              <a:rPr b="0" lang="en-US" sz="1800" spc="-1" strike="noStrike">
                <a:solidFill>
                  <a:srgbClr val="404040"/>
                </a:solidFill>
                <a:latin typeface="Trebuchet MS"/>
              </a:rPr>
              <a:t>, et surtout dans la fabrication des </a:t>
            </a:r>
            <a:r>
              <a:rPr b="1" lang="en-US" sz="1800" spc="-1" strike="noStrike">
                <a:solidFill>
                  <a:srgbClr val="404040"/>
                </a:solidFill>
                <a:latin typeface="Trebuchet MS"/>
              </a:rPr>
              <a:t>globules blanc </a:t>
            </a:r>
            <a:r>
              <a:rPr b="0" lang="en-US" sz="1800" spc="-1" strike="noStrike">
                <a:solidFill>
                  <a:srgbClr val="404040"/>
                </a:solidFill>
                <a:latin typeface="Trebuchet MS"/>
              </a:rPr>
              <a:t>(principaux acteurs du système immunitaire)</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1800" spc="-1" strike="noStrike" u="sng">
                <a:solidFill>
                  <a:srgbClr val="404040"/>
                </a:solidFill>
                <a:uFillTx/>
                <a:latin typeface="Trebuchet MS"/>
              </a:rPr>
              <a:t>NB</a:t>
            </a:r>
            <a:r>
              <a:rPr b="0" lang="en-US" sz="1800" spc="-1" strike="noStrike">
                <a:solidFill>
                  <a:srgbClr val="404040"/>
                </a:solidFill>
                <a:latin typeface="Trebuchet MS"/>
              </a:rPr>
              <a:t> : il est vain de vouloir apporter un ou plusieurs sels sous forme d’oligoéléments car cela n’engendrera au mieux qu’une disparition provisoire des symptômes ressentis. Aucun sel pris isolément ne permettra l’équilibre minéral du corps. </a:t>
            </a:r>
            <a:endParaRPr b="0" lang="en-US" sz="18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Il faut donc absorber régulièrement tous les minéraux, en proportion adéquate, sous la forme la plus assimilable : le Plasma de Quinton.</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Notons également que la chimie confirme cette </a:t>
            </a:r>
            <a:r>
              <a:rPr b="1" lang="en-US" sz="1800" spc="-1" strike="noStrike">
                <a:solidFill>
                  <a:srgbClr val="404040"/>
                </a:solidFill>
                <a:latin typeface="Trebuchet MS"/>
              </a:rPr>
              <a:t>identité minérale </a:t>
            </a:r>
            <a:r>
              <a:rPr b="0" lang="en-US" sz="1800" spc="-1" strike="noStrike">
                <a:solidFill>
                  <a:srgbClr val="404040"/>
                </a:solidFill>
                <a:latin typeface="Trebuchet MS"/>
              </a:rPr>
              <a:t>du milieu marin. Les </a:t>
            </a:r>
            <a:r>
              <a:rPr b="1" lang="en-US" sz="1800" spc="-1" strike="noStrike">
                <a:solidFill>
                  <a:srgbClr val="404040"/>
                </a:solidFill>
                <a:latin typeface="Trebuchet MS"/>
              </a:rPr>
              <a:t>sels sanguins sont les mêmes que les sels marins</a:t>
            </a:r>
            <a:r>
              <a:rPr b="0" lang="en-US" sz="1800" spc="-1" strike="noStrike">
                <a:solidFill>
                  <a:srgbClr val="404040"/>
                </a:solidFill>
                <a:latin typeface="Trebuchet MS"/>
              </a:rPr>
              <a:t>, et on les retrouve dans le même ordre d’importance (Chlore, sodium, potassium, calcium, magnésium, soufre, silicium, carbone, phosphore, fluor, fer, azote….)</a:t>
            </a:r>
            <a:endParaRPr b="0" lang="en-US" sz="1800" spc="-1" strike="noStrike">
              <a:solidFill>
                <a:srgbClr val="404040"/>
              </a:solidFill>
              <a:latin typeface="Trebuchet MS"/>
            </a:endParaRPr>
          </a:p>
        </p:txBody>
      </p:sp>
      <p:sp>
        <p:nvSpPr>
          <p:cNvPr id="156" name="TextShape 2"/>
          <p:cNvSpPr txBox="1"/>
          <p:nvPr/>
        </p:nvSpPr>
        <p:spPr>
          <a:xfrm>
            <a:off x="677160" y="609480"/>
            <a:ext cx="8596440" cy="45684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III -  Les compléments alimentaires</a:t>
            </a:r>
            <a:endParaRPr b="0" lang="en-US" sz="2000" spc="-1" strike="noStrike">
              <a:solidFill>
                <a:srgbClr val="000000"/>
              </a:solidFill>
              <a:latin typeface="Trebuchet MS"/>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677160" y="1066680"/>
            <a:ext cx="8596440" cy="4974120"/>
          </a:xfrm>
          <a:prstGeom prst="rect">
            <a:avLst/>
          </a:prstGeom>
          <a:noFill/>
          <a:ln>
            <a:noFill/>
          </a:ln>
        </p:spPr>
        <p:txBody>
          <a:bodyPr>
            <a:normAutofit/>
          </a:bodyPr>
          <a:p>
            <a:pPr>
              <a:lnSpc>
                <a:spcPct val="100000"/>
              </a:lnSpc>
              <a:spcBef>
                <a:spcPts val="1001"/>
              </a:spcBef>
            </a:pPr>
            <a:r>
              <a:rPr b="1" lang="en-US" sz="1800" spc="-1" strike="noStrike" u="sng">
                <a:solidFill>
                  <a:srgbClr val="404040"/>
                </a:solidFill>
                <a:uFillTx/>
                <a:latin typeface="Trebuchet MS"/>
              </a:rPr>
              <a:t>Le curcuma</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De très nombreuses études cliniques ont mis en évidence des </a:t>
            </a:r>
            <a:r>
              <a:rPr b="1" lang="en-US" sz="1800" spc="-1" strike="noStrike">
                <a:solidFill>
                  <a:srgbClr val="404040"/>
                </a:solidFill>
                <a:latin typeface="Trebuchet MS"/>
              </a:rPr>
              <a:t>effets préventifs </a:t>
            </a:r>
            <a:r>
              <a:rPr b="0" lang="en-US" sz="1800" spc="-1" strike="noStrike">
                <a:solidFill>
                  <a:srgbClr val="404040"/>
                </a:solidFill>
                <a:latin typeface="Trebuchet MS"/>
              </a:rPr>
              <a:t>et </a:t>
            </a:r>
            <a:r>
              <a:rPr b="1" lang="en-US" sz="1800" spc="-1" strike="noStrike">
                <a:solidFill>
                  <a:srgbClr val="404040"/>
                </a:solidFill>
                <a:latin typeface="Trebuchet MS"/>
              </a:rPr>
              <a:t>co-thérapeutiques </a:t>
            </a:r>
            <a:r>
              <a:rPr b="0" lang="en-US" sz="1800" spc="-1" strike="noStrike">
                <a:solidFill>
                  <a:srgbClr val="404040"/>
                </a:solidFill>
                <a:latin typeface="Trebuchet MS"/>
              </a:rPr>
              <a:t>du curcuma dans les pathologies suivantes :</a:t>
            </a:r>
            <a:endParaRPr b="0" lang="en-US" sz="1800" spc="-1" strike="noStrike">
              <a:solidFill>
                <a:srgbClr val="404040"/>
              </a:solidFill>
              <a:latin typeface="Trebuchet MS"/>
            </a:endParaRPr>
          </a:p>
          <a:p>
            <a:pPr>
              <a:lnSpc>
                <a:spcPct val="100000"/>
              </a:lnSpc>
              <a:spcBef>
                <a:spcPts val="1001"/>
              </a:spcBef>
            </a:pPr>
            <a:br/>
            <a:r>
              <a:rPr b="0" lang="en-US" sz="1800" spc="-1" strike="noStrike">
                <a:solidFill>
                  <a:srgbClr val="404040"/>
                </a:solidFill>
                <a:latin typeface="Trebuchet MS"/>
              </a:rPr>
              <a:t>Arthrose, uvéite, colopathie, dyskinésie vésiculaire, maladie de Crohn, gastrite, infection à Helicobacter et ulcère gastrique, hépatites toxiques (éthanol, arsenic), prostatite chronique, vitiligo, psoriasis, lupus, maladies cardiovasculaires, angine de poitrine, diabète et ses complications, cancers…</a:t>
            </a:r>
            <a:b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 pouvoir de blocage des cytokines par la curcumine est tel que les auteurs  suggèrent qu’elle soit systématiquement testée dans les viroses, même les plus graves comme Ebola, où »l’orage cytokines » un des facteurs principaux de la mortalité.</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Selon la plupart d’entre eux, le </a:t>
            </a:r>
            <a:r>
              <a:rPr b="1" lang="en-US" sz="1800" spc="-1" strike="noStrike">
                <a:solidFill>
                  <a:srgbClr val="404040"/>
                </a:solidFill>
                <a:latin typeface="Trebuchet MS"/>
              </a:rPr>
              <a:t>rapport bénéfices/risques </a:t>
            </a:r>
            <a:r>
              <a:rPr b="0" lang="en-US" sz="1800" spc="-1" strike="noStrike">
                <a:solidFill>
                  <a:srgbClr val="404040"/>
                </a:solidFill>
                <a:latin typeface="Trebuchet MS"/>
              </a:rPr>
              <a:t>de la curcumine n’a </a:t>
            </a:r>
            <a:r>
              <a:rPr b="1" lang="en-US" sz="1800" spc="-1" strike="noStrike">
                <a:solidFill>
                  <a:srgbClr val="404040"/>
                </a:solidFill>
                <a:latin typeface="Trebuchet MS"/>
              </a:rPr>
              <a:t>aucun équivalent connu</a:t>
            </a:r>
            <a:r>
              <a:rPr b="0" lang="en-US" sz="1800" spc="-1" strike="noStrike">
                <a:solidFill>
                  <a:srgbClr val="404040"/>
                </a:solidFill>
                <a:latin typeface="Trebuchet MS"/>
              </a:rPr>
              <a:t>.</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p:txBody>
      </p:sp>
      <p:sp>
        <p:nvSpPr>
          <p:cNvPr id="158" name="TextShape 2"/>
          <p:cNvSpPr txBox="1"/>
          <p:nvPr/>
        </p:nvSpPr>
        <p:spPr>
          <a:xfrm>
            <a:off x="677160" y="609480"/>
            <a:ext cx="8596440" cy="38052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III -  Les compléments alimentaires</a:t>
            </a:r>
            <a:endParaRPr b="0" lang="en-US" sz="2000" spc="-1" strike="noStrike">
              <a:solidFill>
                <a:srgbClr val="000000"/>
              </a:solidFill>
              <a:latin typeface="Trebuchet MS"/>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677160" y="609480"/>
            <a:ext cx="8596440" cy="1320480"/>
          </a:xfrm>
          <a:prstGeom prst="rect">
            <a:avLst/>
          </a:prstGeom>
          <a:noFill/>
          <a:ln>
            <a:noFill/>
          </a:ln>
        </p:spPr>
        <p:txBody>
          <a:bodyPr/>
          <a:p>
            <a:pPr>
              <a:lnSpc>
                <a:spcPct val="100000"/>
              </a:lnSpc>
            </a:pPr>
            <a:r>
              <a:rPr b="1" lang="en-US" sz="3600" spc="-1" strike="noStrike">
                <a:solidFill>
                  <a:srgbClr val="90c226"/>
                </a:solidFill>
                <a:latin typeface="Trebuchet MS"/>
              </a:rPr>
              <a:t>Alimentation Holistique : Sommaire</a:t>
            </a:r>
            <a:endParaRPr b="0" lang="en-US" sz="3600" spc="-1" strike="noStrike">
              <a:solidFill>
                <a:srgbClr val="000000"/>
              </a:solidFill>
              <a:latin typeface="Trebuchet MS"/>
            </a:endParaRPr>
          </a:p>
        </p:txBody>
      </p:sp>
      <p:sp>
        <p:nvSpPr>
          <p:cNvPr id="160" name="TextShape 2"/>
          <p:cNvSpPr txBox="1"/>
          <p:nvPr/>
        </p:nvSpPr>
        <p:spPr>
          <a:xfrm>
            <a:off x="677160" y="2160720"/>
            <a:ext cx="8596440" cy="3880440"/>
          </a:xfrm>
          <a:prstGeom prst="rect">
            <a:avLst/>
          </a:prstGeom>
          <a:noFill/>
          <a:ln>
            <a:noFill/>
          </a:ln>
        </p:spPr>
        <p:txBody>
          <a:bodyPr>
            <a:normAutofit/>
          </a:bodyPr>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 -Réflexion générale sur l'industrie agroalimentaire aujourd'hui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II - Shelton : les régimes dissociés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III - Les compléments alimentaires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IV- Tout ce qu'il faut savoir sur l'eau</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p:txBody>
      </p:sp>
      <p:sp>
        <p:nvSpPr>
          <p:cNvPr id="161" name="CustomShape 3"/>
          <p:cNvSpPr/>
          <p:nvPr/>
        </p:nvSpPr>
        <p:spPr>
          <a:xfrm>
            <a:off x="1032840" y="4635360"/>
            <a:ext cx="4834080" cy="612000"/>
          </a:xfrm>
          <a:prstGeom prst="snip2DiagRect">
            <a:avLst>
              <a:gd name="adj1" fmla="val 0"/>
              <a:gd name="adj2"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fr-FR" sz="2000" spc="-1" strike="noStrike">
                <a:solidFill>
                  <a:srgbClr val="ffffff"/>
                </a:solidFill>
                <a:latin typeface="Trebuchet MS"/>
              </a:rPr>
              <a:t>IV – Le jeûne, une nouvelle thérapie ?</a:t>
            </a:r>
            <a:endParaRPr b="0" lang="fr-FR" sz="2000" spc="-1" strike="noStrike">
              <a:latin typeface="Arial"/>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677160" y="1523880"/>
            <a:ext cx="8596440" cy="4898160"/>
          </a:xfrm>
          <a:prstGeom prst="rect">
            <a:avLst/>
          </a:prstGeom>
          <a:noFill/>
          <a:ln>
            <a:noFill/>
          </a:ln>
        </p:spPr>
        <p:txBody>
          <a:bodyPr>
            <a:normAutofit/>
          </a:bodyPr>
          <a:p>
            <a:pPr>
              <a:lnSpc>
                <a:spcPct val="100000"/>
              </a:lnSpc>
              <a:spcBef>
                <a:spcPts val="1001"/>
              </a:spcBef>
            </a:pPr>
            <a:r>
              <a:rPr b="0" lang="en-US" sz="1800" spc="-1" strike="noStrike">
                <a:solidFill>
                  <a:srgbClr val="404040"/>
                </a:solidFill>
                <a:latin typeface="Trebuchet MS"/>
              </a:rPr>
              <a:t>La redécouverte récente de près de 40 ans de recherches russes permet à la médecine occidentale de s’interroger aujourd’hui sur les </a:t>
            </a:r>
            <a:r>
              <a:rPr b="1" lang="en-US" sz="1800" spc="-1" strike="noStrike">
                <a:solidFill>
                  <a:srgbClr val="404040"/>
                </a:solidFill>
                <a:latin typeface="Trebuchet MS"/>
              </a:rPr>
              <a:t>mécanismes</a:t>
            </a:r>
            <a:r>
              <a:rPr b="0" lang="en-US" sz="1800" spc="-1" strike="noStrike">
                <a:solidFill>
                  <a:srgbClr val="404040"/>
                </a:solidFill>
                <a:latin typeface="Trebuchet MS"/>
              </a:rPr>
              <a:t> et les </a:t>
            </a:r>
            <a:r>
              <a:rPr b="1" lang="en-US" sz="1800" spc="-1" strike="noStrike">
                <a:solidFill>
                  <a:srgbClr val="404040"/>
                </a:solidFill>
                <a:latin typeface="Trebuchet MS"/>
              </a:rPr>
              <a:t>bienfaits</a:t>
            </a:r>
            <a:r>
              <a:rPr b="0" lang="en-US" sz="1800" spc="-1" strike="noStrike">
                <a:solidFill>
                  <a:srgbClr val="404040"/>
                </a:solidFill>
                <a:latin typeface="Trebuchet MS"/>
              </a:rPr>
              <a:t> du jeûne.</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Pourtant, il s’agit d’une pratique </a:t>
            </a:r>
            <a:r>
              <a:rPr b="1" lang="en-US" sz="1800" spc="-1" strike="noStrike">
                <a:solidFill>
                  <a:srgbClr val="404040"/>
                </a:solidFill>
                <a:latin typeface="Trebuchet MS"/>
              </a:rPr>
              <a:t>ancestrale</a:t>
            </a:r>
            <a:r>
              <a:rPr b="0" lang="en-US" sz="1800" spc="-1" strike="noStrike">
                <a:solidFill>
                  <a:srgbClr val="404040"/>
                </a:solidFill>
                <a:latin typeface="Trebuchet MS"/>
              </a:rPr>
              <a:t>, avec au départ des connotations religieuses (Ramadan, Carême, Yom Kippour…), même si on y retrouve la notion de « remise en état de pureté » du corps et de l’esprit.</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Toujours non autorisé en France, le jeûne médicalisé est utilisé en </a:t>
            </a:r>
            <a:r>
              <a:rPr b="1" lang="en-US" sz="1800" spc="-1" strike="noStrike">
                <a:solidFill>
                  <a:srgbClr val="404040"/>
                </a:solidFill>
                <a:latin typeface="Trebuchet MS"/>
              </a:rPr>
              <a:t>Allemagne</a:t>
            </a:r>
            <a:r>
              <a:rPr b="0" lang="en-US" sz="1800" spc="-1" strike="noStrike">
                <a:solidFill>
                  <a:srgbClr val="404040"/>
                </a:solidFill>
                <a:latin typeface="Trebuchet MS"/>
              </a:rPr>
              <a:t> ou en </a:t>
            </a:r>
            <a:r>
              <a:rPr b="1" lang="en-US" sz="1800" spc="-1" strike="noStrike">
                <a:solidFill>
                  <a:srgbClr val="404040"/>
                </a:solidFill>
                <a:latin typeface="Trebuchet MS"/>
              </a:rPr>
              <a:t>Russie</a:t>
            </a:r>
            <a:r>
              <a:rPr b="0" lang="en-US" sz="1800" spc="-1" strike="noStrike">
                <a:solidFill>
                  <a:srgbClr val="404040"/>
                </a:solidFill>
                <a:latin typeface="Trebuchet MS"/>
              </a:rPr>
              <a:t> pour un grand nombre d’indications (amaigrissement, traitement des allergies ou des colopathies, problèmes de peau, addictions…)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1800" spc="-1" strike="noStrike" u="sng">
                <a:solidFill>
                  <a:srgbClr val="404040"/>
                </a:solidFill>
                <a:uFillTx/>
                <a:latin typeface="Trebuchet MS"/>
              </a:rPr>
              <a:t>NB</a:t>
            </a:r>
            <a:r>
              <a:rPr b="0" lang="en-US" sz="1800" spc="-1" strike="noStrike">
                <a:solidFill>
                  <a:srgbClr val="404040"/>
                </a:solidFill>
                <a:latin typeface="Trebuchet MS"/>
              </a:rPr>
              <a:t> : Si la jeûne complet est possible pendant un certain temps dans des limites physiologiques, </a:t>
            </a:r>
            <a:r>
              <a:rPr b="1" lang="en-US" sz="1800" spc="-1" strike="noStrike">
                <a:solidFill>
                  <a:srgbClr val="404040"/>
                </a:solidFill>
                <a:latin typeface="Trebuchet MS"/>
              </a:rPr>
              <a:t>l’hydratation</a:t>
            </a:r>
            <a:r>
              <a:rPr b="0" lang="en-US" sz="1800" spc="-1" strike="noStrike">
                <a:solidFill>
                  <a:srgbClr val="404040"/>
                </a:solidFill>
                <a:latin typeface="Trebuchet MS"/>
              </a:rPr>
              <a:t> (1,5 à 2,5 d’eau par jour) reste absolument </a:t>
            </a:r>
            <a:r>
              <a:rPr b="1" lang="en-US" sz="1800" spc="-1" strike="noStrike">
                <a:solidFill>
                  <a:srgbClr val="404040"/>
                </a:solidFill>
                <a:latin typeface="Trebuchet MS"/>
              </a:rPr>
              <a:t>nécessaire</a:t>
            </a:r>
            <a:r>
              <a:rPr b="0" lang="en-US" sz="1800" spc="-1" strike="noStrike">
                <a:solidFill>
                  <a:srgbClr val="404040"/>
                </a:solidFill>
                <a:latin typeface="Trebuchet MS"/>
              </a:rPr>
              <a:t> afin d’éviter des problèmes de santé.</a:t>
            </a:r>
            <a:endParaRPr b="0" lang="en-US" sz="1800" spc="-1" strike="noStrike">
              <a:solidFill>
                <a:srgbClr val="404040"/>
              </a:solidFill>
              <a:latin typeface="Trebuchet MS"/>
            </a:endParaRPr>
          </a:p>
        </p:txBody>
      </p:sp>
      <p:sp>
        <p:nvSpPr>
          <p:cNvPr id="163" name="TextShape 2"/>
          <p:cNvSpPr txBox="1"/>
          <p:nvPr/>
        </p:nvSpPr>
        <p:spPr>
          <a:xfrm>
            <a:off x="677160" y="609480"/>
            <a:ext cx="8596440" cy="38052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IV -  Le jeûne, une nouvelle thérapie?</a:t>
            </a:r>
            <a:endParaRPr b="0" lang="en-US" sz="2000" spc="-1" strike="noStrike">
              <a:solidFill>
                <a:srgbClr val="000000"/>
              </a:solidFill>
              <a:latin typeface="Trebuchet MS"/>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677160" y="1523880"/>
            <a:ext cx="8596440" cy="489816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Les 3 phases métaboliques du jeûne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a:t>
            </a:r>
            <a:r>
              <a:rPr b="0" lang="en-US" sz="1800" spc="-1" strike="noStrike" u="sng">
                <a:solidFill>
                  <a:srgbClr val="404040"/>
                </a:solidFill>
                <a:uFillTx/>
                <a:latin typeface="Trebuchet MS"/>
              </a:rPr>
              <a:t>Jour 1 </a:t>
            </a:r>
            <a:r>
              <a:rPr b="0" lang="en-US" sz="1800" spc="-1" strike="noStrike">
                <a:solidFill>
                  <a:srgbClr val="404040"/>
                </a:solidFill>
                <a:latin typeface="Trebuchet MS"/>
              </a:rPr>
              <a:t>: l’organisme fonctionne normalement mais épuise rapidement les réserves de </a:t>
            </a:r>
            <a:r>
              <a:rPr b="1" lang="en-US" sz="1800" spc="-1" strike="noStrike">
                <a:solidFill>
                  <a:srgbClr val="404040"/>
                </a:solidFill>
                <a:latin typeface="Trebuchet MS"/>
              </a:rPr>
              <a:t>glucose</a:t>
            </a:r>
            <a:r>
              <a:rPr b="0" lang="en-US" sz="1800" spc="-1" strike="noStrike">
                <a:solidFill>
                  <a:srgbClr val="404040"/>
                </a:solidFill>
                <a:latin typeface="Trebuchet MS"/>
              </a:rPr>
              <a:t> (disponible dans le sang ou stocké dans le foie sous forme de glycogène), immédiatement utilisables pour les processus habituels du corps.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a:t>
            </a:r>
            <a:r>
              <a:rPr b="0" lang="en-US" sz="1800" spc="-1" strike="noStrike" u="sng">
                <a:solidFill>
                  <a:srgbClr val="404040"/>
                </a:solidFill>
                <a:uFillTx/>
                <a:latin typeface="Trebuchet MS"/>
              </a:rPr>
              <a:t>Jour 2 à 5 </a:t>
            </a:r>
            <a:r>
              <a:rPr b="0" lang="en-US" sz="1800" spc="-1" strike="noStrike">
                <a:solidFill>
                  <a:srgbClr val="404040"/>
                </a:solidFill>
                <a:latin typeface="Trebuchet MS"/>
              </a:rPr>
              <a:t>: glucose et glycogène étant épuisés, l’organisme puise dans les </a:t>
            </a:r>
            <a:r>
              <a:rPr b="1" lang="en-US" sz="1800" spc="-1" strike="noStrike">
                <a:solidFill>
                  <a:srgbClr val="404040"/>
                </a:solidFill>
                <a:latin typeface="Trebuchet MS"/>
              </a:rPr>
              <a:t>réserves de graisse et de protéines </a:t>
            </a:r>
            <a:r>
              <a:rPr b="0" lang="en-US" sz="1800" spc="-1" strike="noStrike">
                <a:solidFill>
                  <a:srgbClr val="404040"/>
                </a:solidFill>
                <a:latin typeface="Trebuchet MS"/>
              </a:rPr>
              <a:t>pour former du glucose. Les </a:t>
            </a:r>
            <a:r>
              <a:rPr b="1" lang="en-US" sz="1800" spc="-1" strike="noStrike">
                <a:solidFill>
                  <a:srgbClr val="404040"/>
                </a:solidFill>
                <a:latin typeface="Trebuchet MS"/>
              </a:rPr>
              <a:t>acides gras </a:t>
            </a:r>
            <a:r>
              <a:rPr b="0" lang="en-US" sz="1800" spc="-1" strike="noStrike">
                <a:solidFill>
                  <a:srgbClr val="404040"/>
                </a:solidFill>
                <a:latin typeface="Trebuchet MS"/>
              </a:rPr>
              <a:t>du tissus adipeux sont aussi mis à contribution.</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a:t>
            </a:r>
            <a:r>
              <a:rPr b="0" lang="en-US" sz="1800" spc="-1" strike="noStrike" u="sng">
                <a:solidFill>
                  <a:srgbClr val="404040"/>
                </a:solidFill>
                <a:uFillTx/>
                <a:latin typeface="Trebuchet MS"/>
              </a:rPr>
              <a:t>Au-delà de 5 jours </a:t>
            </a:r>
            <a:r>
              <a:rPr b="0" lang="en-US" sz="1800" spc="-1" strike="noStrike">
                <a:solidFill>
                  <a:srgbClr val="404040"/>
                </a:solidFill>
                <a:latin typeface="Trebuchet MS"/>
              </a:rPr>
              <a:t>: afin de ne plus puiser dans les protéines (dangereux pour le cœur notamment), foie et reins produisent des </a:t>
            </a:r>
            <a:r>
              <a:rPr b="1" lang="en-US" sz="1800" spc="-1" strike="noStrike">
                <a:solidFill>
                  <a:srgbClr val="404040"/>
                </a:solidFill>
                <a:latin typeface="Trebuchet MS"/>
              </a:rPr>
              <a:t>corps cétoniques </a:t>
            </a:r>
            <a:r>
              <a:rPr b="0" lang="en-US" sz="1800" spc="-1" strike="noStrike">
                <a:solidFill>
                  <a:srgbClr val="404040"/>
                </a:solidFill>
                <a:latin typeface="Trebuchet MS"/>
              </a:rPr>
              <a:t>(molécules de substitution du glucose) qui seront utilisés notamment par le cerveau.</a:t>
            </a:r>
            <a:endParaRPr b="0" lang="en-US" sz="1800" spc="-1" strike="noStrike">
              <a:solidFill>
                <a:srgbClr val="404040"/>
              </a:solidFill>
              <a:latin typeface="Trebuchet MS"/>
            </a:endParaRPr>
          </a:p>
        </p:txBody>
      </p:sp>
      <p:sp>
        <p:nvSpPr>
          <p:cNvPr id="165" name="TextShape 2"/>
          <p:cNvSpPr txBox="1"/>
          <p:nvPr/>
        </p:nvSpPr>
        <p:spPr>
          <a:xfrm>
            <a:off x="677160" y="609480"/>
            <a:ext cx="8596440" cy="45684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IV -  Le jeûne, une nouvelle thérapie?</a:t>
            </a:r>
            <a:endParaRPr b="0" lang="en-US" sz="2000" spc="-1" strike="noStrike">
              <a:solidFill>
                <a:srgbClr val="000000"/>
              </a:solidFill>
              <a:latin typeface="Trebuchet MS"/>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706320" y="1295280"/>
            <a:ext cx="8596440" cy="5050440"/>
          </a:xfrm>
          <a:prstGeom prst="rect">
            <a:avLst/>
          </a:prstGeom>
          <a:noFill/>
          <a:ln>
            <a:noFill/>
          </a:ln>
        </p:spPr>
        <p:txBody>
          <a:bodyPr/>
          <a:p>
            <a:pPr>
              <a:lnSpc>
                <a:spcPct val="100000"/>
              </a:lnSpc>
              <a:spcBef>
                <a:spcPts val="1001"/>
              </a:spcBef>
            </a:pPr>
            <a:r>
              <a:rPr b="0" lang="en-US" sz="1800" spc="-1" strike="noStrike">
                <a:solidFill>
                  <a:srgbClr val="404040"/>
                </a:solidFill>
                <a:latin typeface="Trebuchet MS"/>
              </a:rPr>
              <a:t>Ces processus biologiques sont considérées aujourd’hui comme normaux, et correspondent à des réserves d’environ </a:t>
            </a:r>
            <a:r>
              <a:rPr b="1" lang="en-US" sz="1800" spc="-1" strike="noStrike">
                <a:solidFill>
                  <a:srgbClr val="404040"/>
                </a:solidFill>
                <a:latin typeface="Trebuchet MS"/>
              </a:rPr>
              <a:t>40 jours </a:t>
            </a:r>
            <a:r>
              <a:rPr b="0" lang="en-US" sz="1800" spc="-1" strike="noStrike">
                <a:solidFill>
                  <a:srgbClr val="404040"/>
                </a:solidFill>
                <a:latin typeface="Trebuchet MS"/>
              </a:rPr>
              <a:t>pour un individu d’1m70 pesant 70 kgs, mais de 100 jours pour un individu de même taille pesant 90 kgs.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 record enregistré a été de </a:t>
            </a:r>
            <a:r>
              <a:rPr b="1" lang="en-US" sz="1800" spc="-1" strike="noStrike">
                <a:solidFill>
                  <a:srgbClr val="404040"/>
                </a:solidFill>
                <a:latin typeface="Trebuchet MS"/>
              </a:rPr>
              <a:t>382 jours de jeûne</a:t>
            </a:r>
            <a:r>
              <a:rPr b="0" lang="en-US" sz="1800" spc="-1" strike="noStrike">
                <a:solidFill>
                  <a:srgbClr val="404040"/>
                </a:solidFill>
                <a:latin typeface="Trebuchet MS"/>
              </a:rPr>
              <a:t>, pour un Ecossais, Angus Barbieri, qui est passé ainsi de 207 à 82 kgs…!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Ces études mettent en lumière le </a:t>
            </a:r>
            <a:r>
              <a:rPr b="1" lang="en-US" sz="1800" spc="-1" strike="noStrike">
                <a:solidFill>
                  <a:srgbClr val="404040"/>
                </a:solidFill>
                <a:latin typeface="Trebuchet MS"/>
              </a:rPr>
              <a:t>rôle adaptatif du jeûne </a:t>
            </a:r>
            <a:r>
              <a:rPr b="0" lang="en-US" sz="1800" spc="-1" strike="noStrike">
                <a:solidFill>
                  <a:srgbClr val="404040"/>
                </a:solidFill>
                <a:latin typeface="Trebuchet MS"/>
              </a:rPr>
              <a:t>chez un certain nombre d’espèces animales, dont les mammifères (donc l’homme…) : tout semble démontrer que la nature a prévu des </a:t>
            </a:r>
            <a:r>
              <a:rPr b="1" lang="en-US" sz="1800" spc="-1" strike="noStrike">
                <a:solidFill>
                  <a:srgbClr val="404040"/>
                </a:solidFill>
                <a:latin typeface="Trebuchet MS"/>
              </a:rPr>
              <a:t>mécanismes de protection </a:t>
            </a:r>
            <a:r>
              <a:rPr b="0" lang="en-US" sz="1800" spc="-1" strike="noStrike">
                <a:solidFill>
                  <a:srgbClr val="404040"/>
                </a:solidFill>
                <a:latin typeface="Trebuchet MS"/>
              </a:rPr>
              <a:t>et de survie pour affronter les </a:t>
            </a:r>
            <a:r>
              <a:rPr b="1" lang="en-US" sz="1800" spc="-1" strike="noStrike">
                <a:solidFill>
                  <a:srgbClr val="404040"/>
                </a:solidFill>
                <a:latin typeface="Trebuchet MS"/>
              </a:rPr>
              <a:t>périodes de disette</a:t>
            </a:r>
            <a:r>
              <a:rPr b="0" lang="en-US" sz="1800" spc="-1" strike="noStrike">
                <a:solidFill>
                  <a:srgbClr val="404040"/>
                </a:solidFill>
                <a:latin typeface="Trebuchet MS"/>
              </a:rPr>
              <a:t>, notamment à la mauvaise saison.</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Rappelons que le frigo plein et les trois repas par jour tous les jours de la vie, dans les pays occidentaux, est une invention très récente dans l’histoire humaine…</a:t>
            </a:r>
            <a:endParaRPr b="0" lang="en-US" sz="1800" spc="-1" strike="noStrike">
              <a:solidFill>
                <a:srgbClr val="404040"/>
              </a:solidFill>
              <a:latin typeface="Trebuchet MS"/>
            </a:endParaRPr>
          </a:p>
        </p:txBody>
      </p:sp>
      <p:sp>
        <p:nvSpPr>
          <p:cNvPr id="167" name="TextShape 2"/>
          <p:cNvSpPr txBox="1"/>
          <p:nvPr/>
        </p:nvSpPr>
        <p:spPr>
          <a:xfrm>
            <a:off x="677160" y="609480"/>
            <a:ext cx="8596440" cy="38052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IV -  Le jeûne, une nouvelle thérapie?</a:t>
            </a:r>
            <a:endParaRPr b="0" lang="en-US" sz="2000" spc="-1" strike="noStrike">
              <a:solidFill>
                <a:srgbClr val="000000"/>
              </a:solidFill>
              <a:latin typeface="Trebuchet MS"/>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677160" y="990720"/>
            <a:ext cx="9075960" cy="5409720"/>
          </a:xfrm>
          <a:prstGeom prst="rect">
            <a:avLst/>
          </a:prstGeom>
          <a:noFill/>
          <a:ln>
            <a:noFill/>
          </a:ln>
        </p:spPr>
        <p:txBody>
          <a:bodyPr>
            <a:normAutofit/>
          </a:bodyPr>
          <a:p>
            <a:pPr>
              <a:lnSpc>
                <a:spcPct val="100000"/>
              </a:lnSpc>
              <a:spcBef>
                <a:spcPts val="1001"/>
              </a:spcBef>
            </a:pPr>
            <a:r>
              <a:rPr b="1" lang="en-US" sz="1800" spc="-1" strike="noStrike" u="sng">
                <a:solidFill>
                  <a:srgbClr val="404040"/>
                </a:solidFill>
                <a:uFillTx/>
                <a:latin typeface="Trebuchet MS"/>
              </a:rPr>
              <a:t>Jeûne et cancer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 Rôle </a:t>
            </a:r>
            <a:r>
              <a:rPr b="1" lang="en-US" sz="1800" spc="-1" strike="noStrike">
                <a:solidFill>
                  <a:srgbClr val="404040"/>
                </a:solidFill>
                <a:latin typeface="Trebuchet MS"/>
              </a:rPr>
              <a:t>préventif</a:t>
            </a:r>
            <a:r>
              <a:rPr b="0" lang="en-US" sz="1800" spc="-1" strike="noStrike">
                <a:solidFill>
                  <a:srgbClr val="404040"/>
                </a:solidFill>
                <a:latin typeface="Trebuchet MS"/>
              </a:rPr>
              <a:t> du jeûne très fortement probable…</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En cas de cancer avéré, le jeûne ne suffit pas seul et ne remplace pas les traitements traditionnels (chirurgie, radiothérapie, chimiothérapie…). En revanche, c’est un </a:t>
            </a:r>
            <a:r>
              <a:rPr b="1" lang="en-US" sz="1800" spc="-1" strike="noStrike">
                <a:solidFill>
                  <a:srgbClr val="404040"/>
                </a:solidFill>
                <a:latin typeface="Trebuchet MS"/>
              </a:rPr>
              <a:t>complément thérapeutique </a:t>
            </a:r>
            <a:r>
              <a:rPr b="0" lang="en-US" sz="1800" spc="-1" strike="noStrike">
                <a:solidFill>
                  <a:srgbClr val="404040"/>
                </a:solidFill>
                <a:latin typeface="Trebuchet MS"/>
              </a:rPr>
              <a:t>très utile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600" spc="-1" strike="noStrike">
                <a:solidFill>
                  <a:srgbClr val="404040"/>
                </a:solidFill>
                <a:latin typeface="Trebuchet MS"/>
              </a:rPr>
              <a:t>	</a:t>
            </a:r>
            <a:r>
              <a:rPr b="0" lang="en-US" sz="1800" spc="-1" strike="noStrike">
                <a:solidFill>
                  <a:srgbClr val="404040"/>
                </a:solidFill>
                <a:latin typeface="Trebuchet MS"/>
              </a:rPr>
              <a:t>Limite les nausées et les </a:t>
            </a:r>
            <a:r>
              <a:rPr b="1" lang="en-US" sz="1800" spc="-1" strike="noStrike">
                <a:solidFill>
                  <a:srgbClr val="404040"/>
                </a:solidFill>
                <a:latin typeface="Trebuchet MS"/>
              </a:rPr>
              <a:t>effets secondaires </a:t>
            </a:r>
            <a:r>
              <a:rPr b="0" lang="en-US" sz="1800" spc="-1" strike="noStrike">
                <a:solidFill>
                  <a:srgbClr val="404040"/>
                </a:solidFill>
                <a:latin typeface="Trebuchet MS"/>
              </a:rPr>
              <a:t>du traitement,</a:t>
            </a:r>
            <a:endParaRPr b="0" lang="en-US" sz="18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	</a:t>
            </a:r>
            <a:r>
              <a:rPr b="0" lang="en-US" sz="1800" spc="-1" strike="noStrike">
                <a:solidFill>
                  <a:srgbClr val="404040"/>
                </a:solidFill>
                <a:latin typeface="Trebuchet MS"/>
              </a:rPr>
              <a:t>Facteur de </a:t>
            </a:r>
            <a:r>
              <a:rPr b="1" lang="en-US" sz="1800" spc="-1" strike="noStrike">
                <a:solidFill>
                  <a:srgbClr val="404040"/>
                </a:solidFill>
                <a:latin typeface="Trebuchet MS"/>
              </a:rPr>
              <a:t>protection</a:t>
            </a:r>
            <a:r>
              <a:rPr b="0" lang="en-US" sz="1800" spc="-1" strike="noStrike">
                <a:solidFill>
                  <a:srgbClr val="404040"/>
                </a:solidFill>
                <a:latin typeface="Trebuchet MS"/>
              </a:rPr>
              <a:t> cellulaire des </a:t>
            </a:r>
            <a:r>
              <a:rPr b="1" lang="en-US" sz="1800" spc="-1" strike="noStrike">
                <a:solidFill>
                  <a:srgbClr val="404040"/>
                </a:solidFill>
                <a:latin typeface="Trebuchet MS"/>
              </a:rPr>
              <a:t>cellules saines </a:t>
            </a:r>
            <a:r>
              <a:rPr b="0" lang="en-US" sz="1800" spc="-1" strike="noStrike">
                <a:solidFill>
                  <a:srgbClr val="404040"/>
                </a:solidFill>
                <a:latin typeface="Trebuchet MS"/>
              </a:rPr>
              <a:t>qui se mettent en mode « défense » après 2 ou 3 jours de jeûne (modifications de l’expression génétique de la cellule),</a:t>
            </a:r>
            <a:endParaRPr b="0" lang="en-US" sz="18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	</a:t>
            </a:r>
            <a:r>
              <a:rPr b="0" lang="en-US" sz="1800" spc="-1" strike="noStrike">
                <a:solidFill>
                  <a:srgbClr val="404040"/>
                </a:solidFill>
                <a:latin typeface="Trebuchet MS"/>
              </a:rPr>
              <a:t>Facteur </a:t>
            </a:r>
            <a:r>
              <a:rPr b="1" lang="en-US" sz="1800" spc="-1" strike="noStrike">
                <a:solidFill>
                  <a:srgbClr val="404040"/>
                </a:solidFill>
                <a:latin typeface="Trebuchet MS"/>
              </a:rPr>
              <a:t>d’affaiblissement des cellules cancéreuses</a:t>
            </a:r>
            <a:r>
              <a:rPr b="0" lang="en-US" sz="1800" spc="-1" strike="noStrike">
                <a:solidFill>
                  <a:srgbClr val="404040"/>
                </a:solidFill>
                <a:latin typeface="Trebuchet MS"/>
              </a:rPr>
              <a:t>, très gourmandes en glucose, qui deviennent ainsi plus fragiles face au traitement,</a:t>
            </a:r>
            <a:endParaRPr b="0" lang="en-US" sz="1800" spc="-1" strike="noStrike">
              <a:solidFill>
                <a:srgbClr val="404040"/>
              </a:solidFill>
              <a:latin typeface="Trebuchet MS"/>
            </a:endParaRPr>
          </a:p>
          <a:p>
            <a:pPr lvl="1" marL="743040" indent="-285480">
              <a:lnSpc>
                <a:spcPct val="100000"/>
              </a:lnSpc>
              <a:spcBef>
                <a:spcPts val="1001"/>
              </a:spcBef>
              <a:buClr>
                <a:srgbClr val="90c226"/>
              </a:buClr>
              <a:buSzPct val="80000"/>
              <a:buFont typeface="Wingdings 3" charset="2"/>
              <a:buChar char=""/>
            </a:pPr>
            <a:r>
              <a:rPr b="0" lang="en-US" sz="1800" spc="-1" strike="noStrike">
                <a:solidFill>
                  <a:srgbClr val="404040"/>
                </a:solidFill>
                <a:latin typeface="Trebuchet MS"/>
              </a:rPr>
              <a:t>	</a:t>
            </a:r>
            <a:r>
              <a:rPr b="0" lang="en-US" sz="1800" spc="-1" strike="noStrike">
                <a:solidFill>
                  <a:srgbClr val="404040"/>
                </a:solidFill>
                <a:latin typeface="Trebuchet MS"/>
              </a:rPr>
              <a:t>Limitation des </a:t>
            </a:r>
            <a:r>
              <a:rPr b="1" lang="en-US" sz="1800" spc="-1" strike="noStrike">
                <a:solidFill>
                  <a:srgbClr val="404040"/>
                </a:solidFill>
                <a:latin typeface="Trebuchet MS"/>
              </a:rPr>
              <a:t>mécanismes de croissance et de différentiation </a:t>
            </a:r>
            <a:r>
              <a:rPr b="0" lang="en-US" sz="1800" spc="-1" strike="noStrike">
                <a:solidFill>
                  <a:srgbClr val="404040"/>
                </a:solidFill>
                <a:latin typeface="Trebuchet MS"/>
              </a:rPr>
              <a:t>des cellules cancéreuses (action de certains composants des protéines)…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p:txBody>
      </p:sp>
      <p:sp>
        <p:nvSpPr>
          <p:cNvPr id="169" name="TextShape 2"/>
          <p:cNvSpPr txBox="1"/>
          <p:nvPr/>
        </p:nvSpPr>
        <p:spPr>
          <a:xfrm>
            <a:off x="677160" y="609480"/>
            <a:ext cx="8596440" cy="38052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IV -  Le jeûne, une nouvelle thérapie?</a:t>
            </a:r>
            <a:endParaRPr b="0" lang="en-US" sz="2000" spc="-1" strike="noStrike">
              <a:solidFill>
                <a:srgbClr val="000000"/>
              </a:solidFill>
              <a:latin typeface="Trebuchet MS"/>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677160" y="174600"/>
            <a:ext cx="8596440" cy="41940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 - Réflexion générale sur l'industrie agroalimentaire aujourd'hui</a:t>
            </a:r>
            <a:endParaRPr b="0" lang="en-US" sz="2000" spc="-1" strike="noStrike">
              <a:solidFill>
                <a:srgbClr val="000000"/>
              </a:solidFill>
              <a:latin typeface="Trebuchet MS"/>
            </a:endParaRPr>
          </a:p>
        </p:txBody>
      </p:sp>
      <p:sp>
        <p:nvSpPr>
          <p:cNvPr id="120" name="TextShape 2"/>
          <p:cNvSpPr txBox="1"/>
          <p:nvPr/>
        </p:nvSpPr>
        <p:spPr>
          <a:xfrm>
            <a:off x="677160" y="1174320"/>
            <a:ext cx="9644040" cy="4866840"/>
          </a:xfrm>
          <a:prstGeom prst="rect">
            <a:avLst/>
          </a:prstGeom>
          <a:noFill/>
          <a:ln>
            <a:noFill/>
          </a:ln>
        </p:spPr>
        <p:txBody>
          <a:bodyPr>
            <a:normAutofit/>
          </a:bodyPr>
          <a:p>
            <a:pPr>
              <a:lnSpc>
                <a:spcPct val="100000"/>
              </a:lnSpc>
              <a:spcBef>
                <a:spcPts val="1001"/>
              </a:spcBef>
            </a:pPr>
            <a:r>
              <a:rPr b="1" lang="en-US" sz="2000" spc="-1" strike="noStrike" u="sng">
                <a:solidFill>
                  <a:srgbClr val="404040"/>
                </a:solidFill>
                <a:uFillTx/>
                <a:latin typeface="Trebuchet MS"/>
              </a:rPr>
              <a:t>Un constat plus qu'alarmant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Des scandales à répétition,</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liés aux </a:t>
            </a:r>
            <a:r>
              <a:rPr b="1" lang="en-US" sz="2000" spc="-1" strike="noStrike">
                <a:solidFill>
                  <a:srgbClr val="404040"/>
                </a:solidFill>
                <a:latin typeface="Trebuchet MS"/>
              </a:rPr>
              <a:t>modes de production</a:t>
            </a:r>
            <a:r>
              <a:rPr b="0" lang="en-US" sz="2000" spc="-1" strike="noStrike">
                <a:solidFill>
                  <a:srgbClr val="404040"/>
                </a:solidFill>
                <a:latin typeface="Trebuchet MS"/>
              </a:rPr>
              <a:t> : vache folle et farines animales, antibiotiques et facteurs de croissance, surexploitation des terres et exploitation des pays pauvres (huile de palme, perche du Nil...), pesticides, la question du bien-être animal, etc..</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liés à des enjeux financiers colossaux : des centaines de millions de dollars utilisés chaque année, juste pour déterminer les moyens de </a:t>
            </a:r>
            <a:r>
              <a:rPr b="1" lang="en-US" sz="2000" spc="-1" strike="noStrike">
                <a:solidFill>
                  <a:srgbClr val="404040"/>
                </a:solidFill>
                <a:latin typeface="Trebuchet MS"/>
              </a:rPr>
              <a:t>rendre dépendant le consommateur,</a:t>
            </a:r>
            <a:r>
              <a:rPr b="0" lang="en-US" sz="2000" spc="-1" strike="noStrike">
                <a:solidFill>
                  <a:srgbClr val="404040"/>
                </a:solidFill>
                <a:latin typeface="Trebuchet MS"/>
              </a:rPr>
              <a:t> par le marketing mais aussi des moyens moins avouables (création de dépendances au sucre et au sel dès les premiers mois de la vie...)</a:t>
            </a:r>
            <a:endParaRPr b="0" lang="en-US" sz="2000" spc="-1" strike="noStrike">
              <a:solidFill>
                <a:srgbClr val="404040"/>
              </a:solidFill>
              <a:latin typeface="Trebuchet MS"/>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561240" y="768240"/>
            <a:ext cx="11311200" cy="5479560"/>
          </a:xfrm>
          <a:prstGeom prst="rect">
            <a:avLst/>
          </a:prstGeom>
          <a:noFill/>
          <a:ln>
            <a:noFill/>
          </a:ln>
        </p:spPr>
        <p:txBody>
          <a:bodyPr/>
          <a:p>
            <a:pPr>
              <a:lnSpc>
                <a:spcPct val="100000"/>
              </a:lnSpc>
              <a:spcBef>
                <a:spcPts val="1001"/>
              </a:spcBef>
            </a:pPr>
            <a:r>
              <a:rPr b="1" lang="en-US" sz="2000" spc="-1" strike="noStrike" u="sng">
                <a:solidFill>
                  <a:srgbClr val="404040"/>
                </a:solidFill>
                <a:uFillTx/>
                <a:latin typeface="Trebuchet MS"/>
              </a:rPr>
              <a:t>Conséquences</a:t>
            </a:r>
            <a:r>
              <a:rPr b="0" lang="en-US" sz="2000" spc="-1" strike="noStrike">
                <a:solidFill>
                  <a:srgbClr val="404040"/>
                </a:solidFill>
                <a:latin typeface="Trebuchet MS"/>
              </a:rPr>
              <a:t>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charset="2"/>
              <a:buChar char=""/>
            </a:pPr>
            <a:r>
              <a:rPr b="0" lang="en-US" sz="2000" spc="-1" strike="noStrike" u="sng">
                <a:solidFill>
                  <a:srgbClr val="404040"/>
                </a:solidFill>
                <a:uFillTx/>
                <a:latin typeface="Trebuchet MS"/>
              </a:rPr>
              <a:t>Une véritable catastrophe écologique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impact énorme de l'elevage bovin sur le </a:t>
            </a:r>
            <a:r>
              <a:rPr b="1" lang="en-US" sz="2000" spc="-1" strike="noStrike">
                <a:solidFill>
                  <a:srgbClr val="404040"/>
                </a:solidFill>
                <a:latin typeface="Trebuchet MS"/>
              </a:rPr>
              <a:t>réchauffement climatique</a:t>
            </a:r>
            <a:r>
              <a:rPr b="0" lang="en-US" sz="2000" spc="-1" strike="noStrike">
                <a:solidFill>
                  <a:srgbClr val="404040"/>
                </a:solidFill>
                <a:latin typeface="Trebuchet MS"/>
              </a:rPr>
              <a:t>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des </a:t>
            </a:r>
            <a:r>
              <a:rPr b="1" lang="en-US" sz="2000" spc="-1" strike="noStrike">
                <a:solidFill>
                  <a:srgbClr val="404040"/>
                </a:solidFill>
                <a:latin typeface="Trebuchet MS"/>
              </a:rPr>
              <a:t>territoires entiers dégradés</a:t>
            </a:r>
            <a:r>
              <a:rPr b="0" lang="en-US" sz="2000" spc="-1" strike="noStrike">
                <a:solidFill>
                  <a:srgbClr val="404040"/>
                </a:solidFill>
                <a:latin typeface="Trebuchet MS"/>
              </a:rPr>
              <a:t>, empoisonnés (sous-sol et nappes phréatiques compris...)      ou deforestés (huile de palme, maïs...)</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surcoût inutile et pollution dus aux </a:t>
            </a:r>
            <a:r>
              <a:rPr b="1" lang="en-US" sz="2000" spc="-1" strike="noStrike">
                <a:solidFill>
                  <a:srgbClr val="404040"/>
                </a:solidFill>
                <a:latin typeface="Trebuchet MS"/>
              </a:rPr>
              <a:t>transports</a:t>
            </a:r>
            <a:r>
              <a:rPr b="0" lang="en-US" sz="2000" spc="-1" strike="noStrike">
                <a:solidFill>
                  <a:srgbClr val="404040"/>
                </a:solidFill>
                <a:latin typeface="Trebuchet MS"/>
              </a:rPr>
              <a:t> d'un bout à l'autre du monde</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charset="2"/>
              <a:buChar char=""/>
            </a:pPr>
            <a:r>
              <a:rPr b="0" lang="en-US" sz="2000" spc="-1" strike="noStrike" u="sng">
                <a:solidFill>
                  <a:srgbClr val="404040"/>
                </a:solidFill>
                <a:uFillTx/>
                <a:latin typeface="Trebuchet MS"/>
              </a:rPr>
              <a:t>Un bilan sanitaire désastreux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a:t>
            </a:r>
            <a:r>
              <a:rPr b="1" lang="en-US" sz="2000" spc="-1" strike="noStrike">
                <a:solidFill>
                  <a:srgbClr val="404040"/>
                </a:solidFill>
                <a:latin typeface="Trebuchet MS"/>
              </a:rPr>
              <a:t>mauvaise qualité des produits</a:t>
            </a:r>
            <a:r>
              <a:rPr b="0" lang="en-US" sz="2000" spc="-1" strike="noStrike">
                <a:solidFill>
                  <a:srgbClr val="404040"/>
                </a:solidFill>
                <a:latin typeface="Trebuchet MS"/>
              </a:rPr>
              <a:t> élaborés à bas coûts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incidences graves sur la </a:t>
            </a:r>
            <a:r>
              <a:rPr b="1" lang="en-US" sz="2000" spc="-1" strike="noStrike">
                <a:solidFill>
                  <a:srgbClr val="404040"/>
                </a:solidFill>
                <a:latin typeface="Trebuchet MS"/>
              </a:rPr>
              <a:t>santé humaine</a:t>
            </a:r>
            <a:r>
              <a:rPr b="0" lang="en-US" sz="2000" spc="-1" strike="noStrike">
                <a:solidFill>
                  <a:srgbClr val="404040"/>
                </a:solidFill>
                <a:latin typeface="Trebuchet MS"/>
              </a:rPr>
              <a:t>, auxquelles se rajoutent les dégâts de l'hyperconsommation moderne (surpoids, obésité, maladies auto-immunes et dégénératives...), paradoxalement facteur de carences importantes (vitamines, oligo-éléments...)</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p:txBody>
      </p:sp>
      <p:sp>
        <p:nvSpPr>
          <p:cNvPr id="122" name="TextShape 2"/>
          <p:cNvSpPr txBox="1"/>
          <p:nvPr/>
        </p:nvSpPr>
        <p:spPr>
          <a:xfrm>
            <a:off x="677160" y="189360"/>
            <a:ext cx="8596440" cy="44820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 - Réflexion générale sur l'industrie agroalimentaire aujourd'hui</a:t>
            </a:r>
            <a:endParaRPr b="0" lang="en-US" sz="2000" spc="-1" strike="noStrike">
              <a:solidFill>
                <a:srgbClr val="000000"/>
              </a:solidFill>
              <a:latin typeface="Trebuchet MS"/>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677160" y="637920"/>
            <a:ext cx="8596440" cy="5403240"/>
          </a:xfrm>
          <a:prstGeom prst="rect">
            <a:avLst/>
          </a:prstGeom>
          <a:noFill/>
          <a:ln>
            <a:noFill/>
          </a:ln>
        </p:spPr>
        <p:txBody>
          <a:bodyPr>
            <a:normAutofit/>
          </a:bodyPr>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2000" spc="-1" strike="noStrike" u="sng">
                <a:solidFill>
                  <a:srgbClr val="404040"/>
                </a:solidFill>
                <a:uFillTx/>
                <a:latin typeface="Trebuchet MS"/>
              </a:rPr>
              <a:t>Quelles solutions pour l'avenir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r>
              <a:rPr b="0" lang="en-US" sz="2000" spc="-1" strike="noStrike" u="sng">
                <a:solidFill>
                  <a:srgbClr val="404040"/>
                </a:solidFill>
                <a:uFillTx/>
                <a:latin typeface="Trebuchet MS"/>
              </a:rPr>
              <a:t>Sur le plan technique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permaculture, agriculture bio dynamique...</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la question des labels "bio"...</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r>
              <a:rPr b="0" lang="en-US" sz="2000" spc="-1" strike="noStrike" u="sng">
                <a:solidFill>
                  <a:srgbClr val="404040"/>
                </a:solidFill>
                <a:uFillTx/>
                <a:latin typeface="Trebuchet MS"/>
              </a:rPr>
              <a:t>Sur le plan personnel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mieux connaître le fonctionnement du corps humain</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privilégier la consommation de produits locaux et de saison</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se complémenter correctement tout au long de la vie</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     </a:t>
            </a:r>
            <a:r>
              <a:rPr b="0" lang="en-US" sz="2000" spc="-1" strike="noStrike">
                <a:solidFill>
                  <a:srgbClr val="404040"/>
                </a:solidFill>
                <a:latin typeface="Trebuchet MS"/>
              </a:rPr>
              <a:t>- la question de l'eau...</a:t>
            </a:r>
            <a:endParaRPr b="0" lang="en-US" sz="2000" spc="-1" strike="noStrike">
              <a:solidFill>
                <a:srgbClr val="404040"/>
              </a:solidFill>
              <a:latin typeface="Trebuchet MS"/>
            </a:endParaRPr>
          </a:p>
        </p:txBody>
      </p:sp>
      <p:sp>
        <p:nvSpPr>
          <p:cNvPr id="124" name="TextShape 2"/>
          <p:cNvSpPr txBox="1"/>
          <p:nvPr/>
        </p:nvSpPr>
        <p:spPr>
          <a:xfrm>
            <a:off x="677160" y="189360"/>
            <a:ext cx="8596440" cy="44820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 - Réflexion générale sur l'industrie agroalimentaire aujourd'hui</a:t>
            </a:r>
            <a:endParaRPr b="0" lang="en-US" sz="2000" spc="-1" strike="noStrike">
              <a:solidFill>
                <a:srgbClr val="000000"/>
              </a:solidFill>
              <a:latin typeface="Trebuchet MS"/>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677160" y="609480"/>
            <a:ext cx="8596440" cy="1320480"/>
          </a:xfrm>
          <a:prstGeom prst="rect">
            <a:avLst/>
          </a:prstGeom>
          <a:noFill/>
          <a:ln>
            <a:noFill/>
          </a:ln>
        </p:spPr>
        <p:txBody>
          <a:bodyPr/>
          <a:p>
            <a:pPr>
              <a:lnSpc>
                <a:spcPct val="100000"/>
              </a:lnSpc>
            </a:pPr>
            <a:r>
              <a:rPr b="1" lang="en-US" sz="3600" spc="-1" strike="noStrike">
                <a:solidFill>
                  <a:srgbClr val="90c226"/>
                </a:solidFill>
                <a:latin typeface="Trebuchet MS"/>
              </a:rPr>
              <a:t>Alimentation Holistique : Sommaire</a:t>
            </a:r>
            <a:endParaRPr b="0" lang="en-US" sz="3600" spc="-1" strike="noStrike">
              <a:solidFill>
                <a:srgbClr val="000000"/>
              </a:solidFill>
              <a:latin typeface="Trebuchet MS"/>
            </a:endParaRPr>
          </a:p>
        </p:txBody>
      </p:sp>
      <p:sp>
        <p:nvSpPr>
          <p:cNvPr id="126" name="TextShape 2"/>
          <p:cNvSpPr txBox="1"/>
          <p:nvPr/>
        </p:nvSpPr>
        <p:spPr>
          <a:xfrm>
            <a:off x="677160" y="2160720"/>
            <a:ext cx="8596440" cy="3880440"/>
          </a:xfrm>
          <a:prstGeom prst="rect">
            <a:avLst/>
          </a:prstGeom>
          <a:noFill/>
          <a:ln>
            <a:noFill/>
          </a:ln>
        </p:spPr>
        <p:txBody>
          <a:bodyPr>
            <a:normAutofit/>
          </a:bodyPr>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 - Réflexion générale sur l'industrie agroalimentaire aujourd'hui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III - Les compléments alimentaires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1" lang="en-US" sz="2000" spc="-1" strike="noStrike">
                <a:solidFill>
                  <a:srgbClr val="404040"/>
                </a:solidFill>
                <a:latin typeface="Trebuchet MS"/>
              </a:rPr>
              <a:t>IV - Le jeûne : une nouvelle thérapie ?</a:t>
            </a:r>
            <a:endParaRPr b="0" lang="en-US" sz="2000" spc="-1" strike="noStrike">
              <a:solidFill>
                <a:srgbClr val="404040"/>
              </a:solidFill>
              <a:latin typeface="Trebuchet MS"/>
            </a:endParaRPr>
          </a:p>
        </p:txBody>
      </p:sp>
      <p:sp>
        <p:nvSpPr>
          <p:cNvPr id="127" name="CustomShape 3"/>
          <p:cNvSpPr/>
          <p:nvPr/>
        </p:nvSpPr>
        <p:spPr>
          <a:xfrm>
            <a:off x="985680" y="2957400"/>
            <a:ext cx="4696200" cy="565200"/>
          </a:xfrm>
          <a:prstGeom prst="snip2DiagRect">
            <a:avLst>
              <a:gd name="adj1" fmla="val 0"/>
              <a:gd name="adj2"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fr-FR" sz="2000" spc="-1" strike="noStrike">
                <a:solidFill>
                  <a:srgbClr val="ffffff"/>
                </a:solidFill>
                <a:latin typeface="Trebuchet MS"/>
              </a:rPr>
              <a:t>II - Shelton : les régimes dissociés</a:t>
            </a:r>
            <a:endParaRPr b="0" lang="fr-FR" sz="2000" spc="-1" strike="noStrike">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677160" y="609480"/>
            <a:ext cx="8596440" cy="63684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
        <p:nvSpPr>
          <p:cNvPr id="129" name="TextShape 2"/>
          <p:cNvSpPr txBox="1"/>
          <p:nvPr/>
        </p:nvSpPr>
        <p:spPr>
          <a:xfrm>
            <a:off x="677160" y="1130760"/>
            <a:ext cx="8596440" cy="4910400"/>
          </a:xfrm>
          <a:prstGeom prst="rect">
            <a:avLst/>
          </a:prstGeom>
          <a:noFill/>
          <a:ln>
            <a:noFill/>
          </a:ln>
        </p:spPr>
        <p:txBody>
          <a:bodyPr>
            <a:normAutofit/>
          </a:bodyPr>
          <a:p>
            <a:pPr>
              <a:lnSpc>
                <a:spcPct val="100000"/>
              </a:lnSpc>
              <a:spcBef>
                <a:spcPts val="1001"/>
              </a:spcBef>
            </a:pPr>
            <a:r>
              <a:rPr b="1" lang="en-US" sz="2000" spc="-1" strike="noStrike" u="sng">
                <a:solidFill>
                  <a:srgbClr val="404040"/>
                </a:solidFill>
                <a:uFillTx/>
                <a:latin typeface="Trebuchet MS"/>
              </a:rPr>
              <a:t>Objectifs</a:t>
            </a:r>
            <a:r>
              <a:rPr b="0" lang="en-US" sz="2000" spc="-1" strike="noStrike">
                <a:solidFill>
                  <a:srgbClr val="404040"/>
                </a:solidFill>
                <a:latin typeface="Trebuchet MS"/>
              </a:rPr>
              <a:t> :</a:t>
            </a: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2000" spc="-1" strike="noStrike">
                <a:solidFill>
                  <a:srgbClr val="404040"/>
                </a:solidFill>
                <a:latin typeface="Trebuchet MS"/>
              </a:rPr>
              <a:t>Alléger le travail de la digestion,</a:t>
            </a: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2000" spc="-1" strike="noStrike">
                <a:solidFill>
                  <a:srgbClr val="404040"/>
                </a:solidFill>
                <a:latin typeface="Trebuchet MS"/>
              </a:rPr>
              <a:t>Diminuer/éliminer la fermentation et la putréfaction gastro-intestinales,</a:t>
            </a: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2000" spc="-1" strike="noStrike">
                <a:solidFill>
                  <a:srgbClr val="404040"/>
                </a:solidFill>
                <a:latin typeface="Trebuchet MS"/>
              </a:rPr>
              <a:t>Réduire la toxémie de l'organisme,</a:t>
            </a:r>
            <a:endParaRPr b="0" lang="en-US" sz="2000" spc="-1" strike="noStrike">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b="0" lang="en-US" sz="2000" spc="-1" strike="noStrike">
                <a:solidFill>
                  <a:srgbClr val="404040"/>
                </a:solidFill>
                <a:latin typeface="Trebuchet MS"/>
              </a:rPr>
              <a:t>Améliorer la santé.</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a:p>
            <a:pPr>
              <a:lnSpc>
                <a:spcPct val="100000"/>
              </a:lnSpc>
              <a:spcBef>
                <a:spcPts val="1001"/>
              </a:spcBef>
            </a:pPr>
            <a:r>
              <a:rPr b="1" lang="en-US" sz="2000" spc="-1" strike="noStrike" u="sng">
                <a:solidFill>
                  <a:srgbClr val="404040"/>
                </a:solidFill>
                <a:uFillTx/>
                <a:latin typeface="Trebuchet MS"/>
              </a:rPr>
              <a:t>Origine</a:t>
            </a:r>
            <a:r>
              <a:rPr b="0" lang="en-US" sz="2000" spc="-1" strike="noStrike">
                <a:solidFill>
                  <a:srgbClr val="404040"/>
                </a:solidFill>
                <a:latin typeface="Trebuchet MS"/>
              </a:rPr>
              <a:t> :</a:t>
            </a:r>
            <a:endParaRPr b="0" lang="en-US" sz="2000" spc="-1" strike="noStrike">
              <a:solidFill>
                <a:srgbClr val="404040"/>
              </a:solidFill>
              <a:latin typeface="Trebuchet MS"/>
            </a:endParaRPr>
          </a:p>
          <a:p>
            <a:pPr>
              <a:lnSpc>
                <a:spcPct val="100000"/>
              </a:lnSpc>
              <a:spcBef>
                <a:spcPts val="1001"/>
              </a:spcBef>
            </a:pPr>
            <a:r>
              <a:rPr b="0" lang="en-US" sz="2000" spc="-1" strike="noStrike">
                <a:solidFill>
                  <a:srgbClr val="404040"/>
                </a:solidFill>
                <a:latin typeface="Trebuchet MS"/>
              </a:rPr>
              <a:t>A la fin de du 19ème siècle, avènement de </a:t>
            </a:r>
            <a:r>
              <a:rPr b="1" lang="en-US" sz="2000" spc="-1" strike="noStrike">
                <a:solidFill>
                  <a:srgbClr val="404040"/>
                </a:solidFill>
                <a:latin typeface="Trebuchet MS"/>
              </a:rPr>
              <a:t>l'hygiène naturiste</a:t>
            </a:r>
            <a:r>
              <a:rPr b="0" lang="en-US" sz="2000" spc="-1" strike="noStrike">
                <a:solidFill>
                  <a:srgbClr val="404040"/>
                </a:solidFill>
                <a:latin typeface="Trebuchet MS"/>
              </a:rPr>
              <a:t>, en réaction au développement de la médecine et de ses traitements (médicaments chimiques, vaccination, rayons X etc...), mais surtout de ses conséquences : </a:t>
            </a:r>
            <a:r>
              <a:rPr b="1" lang="en-US" sz="2000" spc="-1" strike="noStrike">
                <a:solidFill>
                  <a:srgbClr val="404040"/>
                </a:solidFill>
                <a:latin typeface="Trebuchet MS"/>
              </a:rPr>
              <a:t>effets</a:t>
            </a:r>
            <a:r>
              <a:rPr b="0" lang="en-US" sz="2000" spc="-1" strike="noStrike">
                <a:solidFill>
                  <a:srgbClr val="404040"/>
                </a:solidFill>
                <a:latin typeface="Trebuchet MS"/>
              </a:rPr>
              <a:t> </a:t>
            </a:r>
            <a:r>
              <a:rPr b="1" lang="en-US" sz="2000" spc="-1" strike="noStrike">
                <a:solidFill>
                  <a:srgbClr val="404040"/>
                </a:solidFill>
                <a:latin typeface="Trebuchet MS"/>
              </a:rPr>
              <a:t>secondaires</a:t>
            </a:r>
            <a:r>
              <a:rPr b="0" lang="en-US" sz="2000" spc="-1" strike="noStrike">
                <a:solidFill>
                  <a:srgbClr val="404040"/>
                </a:solidFill>
                <a:latin typeface="Trebuchet MS"/>
              </a:rPr>
              <a:t> parfois plus graves que les troubles traités, et phénomènes de </a:t>
            </a:r>
            <a:r>
              <a:rPr b="1" lang="en-US" sz="2000" spc="-1" strike="noStrike">
                <a:solidFill>
                  <a:srgbClr val="404040"/>
                </a:solidFill>
                <a:latin typeface="Trebuchet MS"/>
              </a:rPr>
              <a:t>dépendance</a:t>
            </a:r>
            <a:r>
              <a:rPr b="0" lang="en-US" sz="2000" spc="-1" strike="noStrike">
                <a:solidFill>
                  <a:srgbClr val="404040"/>
                </a:solidFill>
                <a:latin typeface="Trebuchet MS"/>
              </a:rPr>
              <a:t>. </a:t>
            </a:r>
            <a:endParaRPr b="0" lang="en-US" sz="2000" spc="-1" strike="noStrike">
              <a:solidFill>
                <a:srgbClr val="404040"/>
              </a:solidFill>
              <a:latin typeface="Trebuchet MS"/>
            </a:endParaRPr>
          </a:p>
          <a:p>
            <a:pPr>
              <a:lnSpc>
                <a:spcPct val="100000"/>
              </a:lnSpc>
              <a:spcBef>
                <a:spcPts val="1001"/>
              </a:spcBef>
            </a:pPr>
            <a:endParaRPr b="0" lang="en-US" sz="2000" spc="-1" strike="noStrike">
              <a:solidFill>
                <a:srgbClr val="404040"/>
              </a:solidFill>
              <a:latin typeface="Trebuchet MS"/>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677160" y="1130760"/>
            <a:ext cx="8596440" cy="491040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Une conception différente de la maladie</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"Guérir" une maladie est un non-sens total, car celle-ci n'est en fait que l'effort fourni par le corps pour se détoxiquer (la fièvre détoxique les tissus, les furoncles purifient le sang, la diarrhée nettoie les intestins, etc...)</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Les remèdes (repos musculaire, nerveux, digestif –jeûne- sensoriel et sexuel) guérissent le corps, mais les facteurs de santé permettent d'éviter les causes de la maladie : c'est le début de la médecine de prévention.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1800" spc="-1" strike="noStrike" u="sng">
                <a:solidFill>
                  <a:srgbClr val="404040"/>
                </a:solidFill>
                <a:uFillTx/>
                <a:latin typeface="Trebuchet MS"/>
              </a:rPr>
              <a:t>Réflexion sur les modèles animaux dans la nature</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Les animaux, tout comme l'homme primitif, ne disposent pas d'une grande variété d'aliments pour se nourrir. Ils font donc très peu de mélanges. Les processus de digestion se sont construits au cours de l'évolution à partir de ces données naturelles.</a:t>
            </a:r>
            <a:endParaRPr b="0" lang="en-US" sz="1800" spc="-1" strike="noStrike">
              <a:solidFill>
                <a:srgbClr val="404040"/>
              </a:solidFill>
              <a:latin typeface="Trebuchet MS"/>
            </a:endParaRPr>
          </a:p>
        </p:txBody>
      </p:sp>
      <p:sp>
        <p:nvSpPr>
          <p:cNvPr id="131" name="TextShape 2"/>
          <p:cNvSpPr txBox="1"/>
          <p:nvPr/>
        </p:nvSpPr>
        <p:spPr>
          <a:xfrm>
            <a:off x="677160" y="609480"/>
            <a:ext cx="8596440" cy="52092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677160" y="1130760"/>
            <a:ext cx="9035280" cy="5508360"/>
          </a:xfrm>
          <a:prstGeom prst="rect">
            <a:avLst/>
          </a:prstGeom>
          <a:noFill/>
          <a:ln>
            <a:noFill/>
          </a:ln>
        </p:spPr>
        <p:txBody>
          <a:bodyPr/>
          <a:p>
            <a:pPr>
              <a:lnSpc>
                <a:spcPct val="100000"/>
              </a:lnSpc>
              <a:spcBef>
                <a:spcPts val="1001"/>
              </a:spcBef>
            </a:pPr>
            <a:r>
              <a:rPr b="1" lang="en-US" sz="1800" spc="-1" strike="noStrike" u="sng">
                <a:solidFill>
                  <a:srgbClr val="404040"/>
                </a:solidFill>
                <a:uFillTx/>
                <a:latin typeface="Trebuchet MS"/>
              </a:rPr>
              <a:t>Physiologie de la digestion</a:t>
            </a:r>
            <a:r>
              <a:rPr b="0" lang="en-US" sz="1800" spc="-1" strike="noStrike">
                <a:solidFill>
                  <a:srgbClr val="404040"/>
                </a:solidFill>
                <a:latin typeface="Trebuchet MS"/>
              </a:rPr>
              <a:t> :</a:t>
            </a: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Elle permet de réduire les aliments en des </a:t>
            </a:r>
            <a:r>
              <a:rPr b="1" lang="en-US" sz="1800" spc="-1" strike="noStrike">
                <a:solidFill>
                  <a:srgbClr val="404040"/>
                </a:solidFill>
                <a:latin typeface="Trebuchet MS"/>
              </a:rPr>
              <a:t>composés plus simples</a:t>
            </a:r>
            <a:r>
              <a:rPr b="0" lang="en-US" sz="1800" spc="-1" strike="noStrike">
                <a:solidFill>
                  <a:srgbClr val="404040"/>
                </a:solidFill>
                <a:latin typeface="Trebuchet MS"/>
              </a:rPr>
              <a:t> que peut accepter le flux sanguin, et que les cellules du corps utilisent pour fabriquer d'autres cellules.</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C'est une action en partie </a:t>
            </a:r>
            <a:r>
              <a:rPr b="1" lang="en-US" sz="1800" spc="-1" strike="noStrike">
                <a:solidFill>
                  <a:srgbClr val="404040"/>
                </a:solidFill>
                <a:latin typeface="Trebuchet MS"/>
              </a:rPr>
              <a:t>mécanique</a:t>
            </a:r>
            <a:r>
              <a:rPr b="0" lang="en-US" sz="1800" spc="-1" strike="noStrike">
                <a:solidFill>
                  <a:srgbClr val="404040"/>
                </a:solidFill>
                <a:latin typeface="Trebuchet MS"/>
              </a:rPr>
              <a:t> (mastication, déglutition, brassage des aliments...) et en partie </a:t>
            </a:r>
            <a:r>
              <a:rPr b="1" lang="en-US" sz="1800" spc="-1" strike="noStrike">
                <a:solidFill>
                  <a:srgbClr val="404040"/>
                </a:solidFill>
                <a:latin typeface="Trebuchet MS"/>
              </a:rPr>
              <a:t>chimique</a:t>
            </a:r>
            <a:r>
              <a:rPr b="0" lang="en-US" sz="1800" spc="-1" strike="noStrike">
                <a:solidFill>
                  <a:srgbClr val="404040"/>
                </a:solidFill>
                <a:latin typeface="Trebuchet MS"/>
              </a:rPr>
              <a:t>, sous l'action d'agents ou ferments inorganiques appelés </a:t>
            </a:r>
            <a:r>
              <a:rPr b="1" lang="en-US" sz="1800" spc="-1" strike="noStrike">
                <a:solidFill>
                  <a:srgbClr val="404040"/>
                </a:solidFill>
                <a:latin typeface="Trebuchet MS"/>
              </a:rPr>
              <a:t>enzymes</a:t>
            </a:r>
            <a:r>
              <a:rPr b="0" lang="en-US" sz="1800" spc="-1" strike="noStrike">
                <a:solidFill>
                  <a:srgbClr val="404040"/>
                </a:solidFill>
                <a:latin typeface="Trebuchet MS"/>
              </a:rPr>
              <a:t>.</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0" lang="en-US" sz="1800" spc="-1" strike="noStrike">
                <a:solidFill>
                  <a:srgbClr val="404040"/>
                </a:solidFill>
                <a:latin typeface="Trebuchet MS"/>
              </a:rPr>
              <a:t>Mais l'action des enzymes de l'appareil digestif est soumise à des </a:t>
            </a:r>
            <a:r>
              <a:rPr b="1" lang="en-US" sz="1800" spc="-1" strike="noStrike">
                <a:solidFill>
                  <a:srgbClr val="404040"/>
                </a:solidFill>
                <a:latin typeface="Trebuchet MS"/>
              </a:rPr>
              <a:t>limites déterminées</a:t>
            </a:r>
            <a:r>
              <a:rPr b="0" lang="en-US" sz="1800" spc="-1" strike="noStrike">
                <a:solidFill>
                  <a:srgbClr val="404040"/>
                </a:solidFill>
                <a:latin typeface="Trebuchet MS"/>
              </a:rPr>
              <a:t> car celles-ci n'agissent que dans des conditions très précises, que l'on ne peut ignorer sans encourir des conséquences néfastes pour la santé. </a:t>
            </a:r>
            <a:endParaRPr b="0" lang="en-US" sz="1800" spc="-1" strike="noStrike">
              <a:solidFill>
                <a:srgbClr val="404040"/>
              </a:solidFill>
              <a:latin typeface="Trebuchet MS"/>
            </a:endParaRPr>
          </a:p>
          <a:p>
            <a:pPr>
              <a:lnSpc>
                <a:spcPct val="100000"/>
              </a:lnSpc>
              <a:spcBef>
                <a:spcPts val="1001"/>
              </a:spcBef>
            </a:pPr>
            <a:endParaRPr b="0" lang="en-US" sz="1800" spc="-1" strike="noStrike">
              <a:solidFill>
                <a:srgbClr val="404040"/>
              </a:solidFill>
              <a:latin typeface="Trebuchet MS"/>
            </a:endParaRPr>
          </a:p>
          <a:p>
            <a:pPr>
              <a:lnSpc>
                <a:spcPct val="100000"/>
              </a:lnSpc>
              <a:spcBef>
                <a:spcPts val="1001"/>
              </a:spcBef>
            </a:pPr>
            <a:r>
              <a:rPr b="1" lang="en-US" sz="1800" spc="-1" strike="noStrike">
                <a:solidFill>
                  <a:srgbClr val="404040"/>
                </a:solidFill>
                <a:latin typeface="Trebuchet MS"/>
              </a:rPr>
              <a:t>Combiner correctement</a:t>
            </a:r>
            <a:r>
              <a:rPr b="0" lang="en-US" sz="1800" spc="-1" strike="noStrike">
                <a:solidFill>
                  <a:srgbClr val="404040"/>
                </a:solidFill>
                <a:latin typeface="Trebuchet MS"/>
              </a:rPr>
              <a:t> ses aliments est la seule façon de respecter ces limites, de s'assurer une digestion plus facile et plus complète et de se protéger de l'empoisonnement. </a:t>
            </a:r>
            <a:endParaRPr b="0" lang="en-US" sz="1800" spc="-1" strike="noStrike">
              <a:solidFill>
                <a:srgbClr val="404040"/>
              </a:solidFill>
              <a:latin typeface="Trebuchet MS"/>
            </a:endParaRPr>
          </a:p>
        </p:txBody>
      </p:sp>
      <p:sp>
        <p:nvSpPr>
          <p:cNvPr id="133" name="TextShape 2"/>
          <p:cNvSpPr txBox="1"/>
          <p:nvPr/>
        </p:nvSpPr>
        <p:spPr>
          <a:xfrm>
            <a:off x="677160" y="609480"/>
            <a:ext cx="8596440" cy="375840"/>
          </a:xfrm>
          <a:prstGeom prst="rect">
            <a:avLst/>
          </a:prstGeom>
          <a:noFill/>
          <a:ln>
            <a:noFill/>
          </a:ln>
        </p:spPr>
        <p:txBody>
          <a:bodyPr>
            <a:normAutofit/>
          </a:bodyPr>
          <a:p>
            <a:pPr algn="r">
              <a:lnSpc>
                <a:spcPct val="100000"/>
              </a:lnSpc>
            </a:pPr>
            <a:r>
              <a:rPr b="1" lang="en-US" sz="2000" spc="-1" strike="noStrike">
                <a:solidFill>
                  <a:srgbClr val="90c226"/>
                </a:solidFill>
                <a:latin typeface="Trebuchet MS"/>
              </a:rPr>
              <a:t>II - Le régime dissocié </a:t>
            </a:r>
            <a:endParaRPr b="0" lang="en-US" sz="2000" spc="-1" strike="noStrike">
              <a:solidFill>
                <a:srgbClr val="000000"/>
              </a:solidFill>
              <a:latin typeface="Trebuchet MS"/>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Facet_16x9</Template>
  <TotalTime>0</TotalTime>
  <Application>LibreOffice/5.4.5.1.M2$Windows_X86_64 LibreOffice_project/a53f759b688cef2ab6d0341f74a62c74ef4a35de</Application>
  <Words>2342</Words>
  <Paragraphs>236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2019-10-21T14:21:02Z</dcterms:created>
  <dc:creator/>
  <dc:description/>
  <dc:language>fr-FR</dc:language>
  <cp:lastModifiedBy/>
  <cp:revision>1</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26</vt:i4>
  </property>
</Properties>
</file>